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24"/>
  </p:notesMasterIdLst>
  <p:handoutMasterIdLst>
    <p:handoutMasterId r:id="rId25"/>
  </p:handoutMasterIdLst>
  <p:sldIdLst>
    <p:sldId id="493" r:id="rId2"/>
    <p:sldId id="501" r:id="rId3"/>
    <p:sldId id="442" r:id="rId4"/>
    <p:sldId id="497" r:id="rId5"/>
    <p:sldId id="383" r:id="rId6"/>
    <p:sldId id="495" r:id="rId7"/>
    <p:sldId id="481" r:id="rId8"/>
    <p:sldId id="474" r:id="rId9"/>
    <p:sldId id="500" r:id="rId10"/>
    <p:sldId id="503" r:id="rId11"/>
    <p:sldId id="504" r:id="rId12"/>
    <p:sldId id="473" r:id="rId13"/>
    <p:sldId id="478" r:id="rId14"/>
    <p:sldId id="479" r:id="rId15"/>
    <p:sldId id="484" r:id="rId16"/>
    <p:sldId id="505" r:id="rId17"/>
    <p:sldId id="507" r:id="rId18"/>
    <p:sldId id="386" r:id="rId19"/>
    <p:sldId id="487" r:id="rId20"/>
    <p:sldId id="489" r:id="rId21"/>
    <p:sldId id="491" r:id="rId22"/>
    <p:sldId id="492" r:id="rId23"/>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800" kern="1200">
        <a:solidFill>
          <a:schemeClr val="tx1"/>
        </a:solidFill>
        <a:latin typeface="CG Times (WN)"/>
        <a:ea typeface="+mn-ea"/>
        <a:cs typeface="+mn-cs"/>
      </a:defRPr>
    </a:lvl1pPr>
    <a:lvl2pPr marL="457200" algn="l" rtl="0" fontAlgn="base">
      <a:spcBef>
        <a:spcPct val="0"/>
      </a:spcBef>
      <a:spcAft>
        <a:spcPct val="0"/>
      </a:spcAft>
      <a:defRPr sz="800" kern="1200">
        <a:solidFill>
          <a:schemeClr val="tx1"/>
        </a:solidFill>
        <a:latin typeface="CG Times (WN)"/>
        <a:ea typeface="+mn-ea"/>
        <a:cs typeface="+mn-cs"/>
      </a:defRPr>
    </a:lvl2pPr>
    <a:lvl3pPr marL="914400" algn="l" rtl="0" fontAlgn="base">
      <a:spcBef>
        <a:spcPct val="0"/>
      </a:spcBef>
      <a:spcAft>
        <a:spcPct val="0"/>
      </a:spcAft>
      <a:defRPr sz="800" kern="1200">
        <a:solidFill>
          <a:schemeClr val="tx1"/>
        </a:solidFill>
        <a:latin typeface="CG Times (WN)"/>
        <a:ea typeface="+mn-ea"/>
        <a:cs typeface="+mn-cs"/>
      </a:defRPr>
    </a:lvl3pPr>
    <a:lvl4pPr marL="1371600" algn="l" rtl="0" fontAlgn="base">
      <a:spcBef>
        <a:spcPct val="0"/>
      </a:spcBef>
      <a:spcAft>
        <a:spcPct val="0"/>
      </a:spcAft>
      <a:defRPr sz="800" kern="1200">
        <a:solidFill>
          <a:schemeClr val="tx1"/>
        </a:solidFill>
        <a:latin typeface="CG Times (WN)"/>
        <a:ea typeface="+mn-ea"/>
        <a:cs typeface="+mn-cs"/>
      </a:defRPr>
    </a:lvl4pPr>
    <a:lvl5pPr marL="1828800" algn="l" rtl="0" fontAlgn="base">
      <a:spcBef>
        <a:spcPct val="0"/>
      </a:spcBef>
      <a:spcAft>
        <a:spcPct val="0"/>
      </a:spcAft>
      <a:defRPr sz="800" kern="1200">
        <a:solidFill>
          <a:schemeClr val="tx1"/>
        </a:solidFill>
        <a:latin typeface="CG Times (WN)"/>
        <a:ea typeface="+mn-ea"/>
        <a:cs typeface="+mn-cs"/>
      </a:defRPr>
    </a:lvl5pPr>
    <a:lvl6pPr marL="2286000" algn="l" defTabSz="914400" rtl="0" eaLnBrk="1" latinLnBrk="0" hangingPunct="1">
      <a:defRPr sz="800" kern="1200">
        <a:solidFill>
          <a:schemeClr val="tx1"/>
        </a:solidFill>
        <a:latin typeface="CG Times (WN)"/>
        <a:ea typeface="+mn-ea"/>
        <a:cs typeface="+mn-cs"/>
      </a:defRPr>
    </a:lvl6pPr>
    <a:lvl7pPr marL="2743200" algn="l" defTabSz="914400" rtl="0" eaLnBrk="1" latinLnBrk="0" hangingPunct="1">
      <a:defRPr sz="800" kern="1200">
        <a:solidFill>
          <a:schemeClr val="tx1"/>
        </a:solidFill>
        <a:latin typeface="CG Times (WN)"/>
        <a:ea typeface="+mn-ea"/>
        <a:cs typeface="+mn-cs"/>
      </a:defRPr>
    </a:lvl7pPr>
    <a:lvl8pPr marL="3200400" algn="l" defTabSz="914400" rtl="0" eaLnBrk="1" latinLnBrk="0" hangingPunct="1">
      <a:defRPr sz="800" kern="1200">
        <a:solidFill>
          <a:schemeClr val="tx1"/>
        </a:solidFill>
        <a:latin typeface="CG Times (WN)"/>
        <a:ea typeface="+mn-ea"/>
        <a:cs typeface="+mn-cs"/>
      </a:defRPr>
    </a:lvl8pPr>
    <a:lvl9pPr marL="3657600" algn="l" defTabSz="914400" rtl="0" eaLnBrk="1" latinLnBrk="0" hangingPunct="1">
      <a:defRPr sz="800" kern="1200">
        <a:solidFill>
          <a:schemeClr val="tx1"/>
        </a:solidFill>
        <a:latin typeface="CG Times (WN)"/>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FFFF00"/>
    <a:srgbClr val="00FF00"/>
    <a:srgbClr val="FF99FF"/>
    <a:srgbClr val="33CCFF"/>
    <a:srgbClr val="F1FAAC"/>
    <a:srgbClr val="CC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p:cViewPr varScale="1">
        <p:scale>
          <a:sx n="98" d="100"/>
          <a:sy n="98" d="100"/>
        </p:scale>
        <p:origin x="8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926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6425"/>
            <a:ext cx="5140325" cy="4183063"/>
          </a:xfrm>
          <a:prstGeom prst="rect">
            <a:avLst/>
          </a:prstGeom>
          <a:noFill/>
          <a:ln w="12700">
            <a:noFill/>
            <a:miter lim="800000"/>
            <a:headEnd/>
            <a:tailEnd/>
          </a:ln>
          <a:effectLst/>
        </p:spPr>
        <p:txBody>
          <a:bodyPr vert="horz" wrap="square" lIns="91331" tIns="44864" rIns="91331" bIns="448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1" name="Rectangle 3"/>
          <p:cNvSpPr>
            <a:spLocks noGrp="1" noRot="1" noChangeAspect="1" noChangeArrowheads="1" noTextEdit="1"/>
          </p:cNvSpPr>
          <p:nvPr>
            <p:ph type="sldImg" idx="2"/>
          </p:nvPr>
        </p:nvSpPr>
        <p:spPr bwMode="auto">
          <a:xfrm>
            <a:off x="1189038" y="703263"/>
            <a:ext cx="4630737" cy="34734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598124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General housekeeping items</a:t>
            </a:r>
          </a:p>
          <a:p>
            <a:pPr marL="171450" indent="-171450">
              <a:buFont typeface="Arial" panose="020B0604020202020204" pitchFamily="34" charset="0"/>
              <a:buChar char="•"/>
            </a:pPr>
            <a:r>
              <a:rPr lang="en-US" dirty="0"/>
              <a:t>All participants will be</a:t>
            </a:r>
            <a:r>
              <a:rPr lang="en-US" baseline="0" dirty="0"/>
              <a:t> muted</a:t>
            </a:r>
          </a:p>
          <a:p>
            <a:pPr marL="171450" indent="-171450">
              <a:buFont typeface="Arial" panose="020B0604020202020204" pitchFamily="34" charset="0"/>
              <a:buChar char="•"/>
            </a:pPr>
            <a:r>
              <a:rPr lang="en-US" baseline="0" dirty="0"/>
              <a:t>If you have specific questions please use the chat feature. I will stop periodically to answer any questions throughout the presentation and will answer additional questions at the end. </a:t>
            </a:r>
          </a:p>
          <a:p>
            <a:pPr marL="171450" indent="-171450">
              <a:buFont typeface="Arial" panose="020B0604020202020204" pitchFamily="34" charset="0"/>
              <a:buChar char="•"/>
            </a:pPr>
            <a:r>
              <a:rPr lang="en-US" baseline="0" dirty="0"/>
              <a:t>The presentation will be recorded and posted to our website and the link will be provided via email.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9647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dirty="0">
                <a:solidFill>
                  <a:schemeClr val="tx1"/>
                </a:solidFill>
                <a:latin typeface="Times New Roman" panose="02020603050405020304" pitchFamily="18" charset="0"/>
                <a:cs typeface="Times New Roman" panose="02020603050405020304" pitchFamily="18" charset="0"/>
              </a:rPr>
              <a:t>Building Resilient Infrastructure and Communities (BRIC)</a:t>
            </a:r>
          </a:p>
          <a:p>
            <a:pPr marL="285750" indent="-285750" algn="l">
              <a:buFont typeface="Arial" panose="020B0604020202020204" pitchFamily="34" charset="0"/>
              <a:buChar char="•"/>
            </a:pPr>
            <a:r>
              <a:rPr lang="en-US" sz="1200" dirty="0">
                <a:solidFill>
                  <a:schemeClr val="tx1"/>
                </a:solidFill>
                <a:latin typeface="Times New Roman" pitchFamily="18" charset="0"/>
              </a:rPr>
              <a:t>Authorized by the </a:t>
            </a:r>
            <a:r>
              <a:rPr lang="en-US" sz="1200" i="1" u="sng" dirty="0">
                <a:solidFill>
                  <a:schemeClr val="tx1"/>
                </a:solidFill>
                <a:latin typeface="Times New Roman" pitchFamily="18" charset="0"/>
              </a:rPr>
              <a:t>Robert T. Stafford Disaster Relief and Emergency Assistance Act</a:t>
            </a:r>
            <a:r>
              <a:rPr lang="en-US" sz="1200" i="1" dirty="0">
                <a:solidFill>
                  <a:schemeClr val="tx1"/>
                </a:solidFill>
                <a:latin typeface="Times New Roman" pitchFamily="18" charset="0"/>
              </a:rPr>
              <a:t>, </a:t>
            </a:r>
            <a:r>
              <a:rPr lang="en-US" sz="1200" dirty="0">
                <a:solidFill>
                  <a:schemeClr val="tx1"/>
                </a:solidFill>
                <a:latin typeface="Times New Roman" pitchFamily="18" charset="0"/>
              </a:rPr>
              <a:t>Public Law 93-288, As Amended, Section 203</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Times New Roman" pitchFamily="18" charset="0"/>
              </a:rPr>
              <a:t>Replaces Pre-Disaster Mitigation (PDM)</a:t>
            </a:r>
          </a:p>
          <a:p>
            <a:pPr marL="285750" indent="-285750" algn="l">
              <a:buFont typeface="Arial" panose="020B0604020202020204" pitchFamily="34" charset="0"/>
              <a:buChar char="•"/>
            </a:pPr>
            <a:endParaRPr lang="en-US" sz="1200" dirty="0">
              <a:solidFill>
                <a:schemeClr val="tx1"/>
              </a:solidFill>
              <a:latin typeface="Times New Roman" pitchFamily="18" charset="0"/>
            </a:endParaRPr>
          </a:p>
          <a:p>
            <a: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t>Flood Mitigation Assistance (FMA)</a:t>
            </a:r>
          </a:p>
          <a:p>
            <a:pPr marL="342900" indent="-342900">
              <a:buFont typeface="Arial" panose="020B0604020202020204" pitchFamily="34" charset="0"/>
              <a:buChar char="•"/>
            </a:pPr>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Authorized by the </a:t>
            </a:r>
            <a:r>
              <a:rPr lang="en-US" sz="1200" i="1" u="sng" dirty="0">
                <a:latin typeface="Microsoft Sans Serif" panose="020B0604020202020204" pitchFamily="34" charset="0"/>
                <a:ea typeface="Microsoft Sans Serif" panose="020B0604020202020204" pitchFamily="34" charset="0"/>
                <a:cs typeface="Microsoft Sans Serif" panose="020B0604020202020204" pitchFamily="34" charset="0"/>
              </a:rPr>
              <a:t>National Flood Insurance Act of 1968</a:t>
            </a:r>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 As Amended, Section 1366</a:t>
            </a:r>
          </a:p>
          <a:p>
            <a:endParaRPr lang="en-US" dirty="0"/>
          </a:p>
        </p:txBody>
      </p:sp>
    </p:spTree>
    <p:extLst>
      <p:ext uri="{BB962C8B-B14F-4D97-AF65-F5344CB8AC3E}">
        <p14:creationId xmlns:p14="http://schemas.microsoft.com/office/powerpoint/2010/main" val="294747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w="9525"/>
        </p:spPr>
        <p:txBody>
          <a:bodyPr/>
          <a:lstStyle/>
          <a:p>
            <a:pPr eaLnBrk="0" hangingPunct="0">
              <a:spcBef>
                <a:spcPts val="600"/>
              </a:spcBef>
              <a:buFont typeface="Wingdings" pitchFamily="2" charset="2"/>
              <a:buChar char="q"/>
            </a:pPr>
            <a:r>
              <a:rPr lang="en-US" sz="1200" b="1" dirty="0">
                <a:latin typeface="Times New Roman" pitchFamily="18" charset="0"/>
              </a:rPr>
              <a:t>Estimated 4483 available HMGP funding</a:t>
            </a:r>
          </a:p>
          <a:p>
            <a:pPr eaLnBrk="0" hangingPunct="0">
              <a:spcBef>
                <a:spcPts val="600"/>
              </a:spcBef>
            </a:pPr>
            <a:r>
              <a:rPr lang="en-US" sz="1200" dirty="0">
                <a:latin typeface="Times New Roman" pitchFamily="18" charset="0"/>
              </a:rPr>
              <a:t>Initial Est. $19 million</a:t>
            </a:r>
          </a:p>
          <a:p>
            <a:endParaRPr lang="en-US" dirty="0"/>
          </a:p>
        </p:txBody>
      </p:sp>
    </p:spTree>
    <p:extLst>
      <p:ext uri="{BB962C8B-B14F-4D97-AF65-F5344CB8AC3E}">
        <p14:creationId xmlns:p14="http://schemas.microsoft.com/office/powerpoint/2010/main" val="209403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Each</a:t>
            </a:r>
            <a:r>
              <a:rPr lang="en-US" sz="1200" baseline="0" dirty="0">
                <a:latin typeface="Times New Roman" panose="02020603050405020304" pitchFamily="18" charset="0"/>
                <a:cs typeface="Times New Roman" panose="02020603050405020304" pitchFamily="18" charset="0"/>
              </a:rPr>
              <a:t> state / territory / nationally recognized tribe</a:t>
            </a:r>
          </a:p>
          <a:p>
            <a:r>
              <a:rPr lang="en-US" sz="1200" baseline="0" dirty="0">
                <a:latin typeface="Times New Roman" panose="02020603050405020304" pitchFamily="18" charset="0"/>
                <a:cs typeface="Times New Roman" panose="02020603050405020304" pitchFamily="18" charset="0"/>
              </a:rPr>
              <a:t>$300,000 limit on planning activities – additional information to follow</a:t>
            </a:r>
          </a:p>
          <a:p>
            <a:endParaRPr lang="en-US" sz="1200" baseline="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200" dirty="0">
                <a:solidFill>
                  <a:srgbClr val="000000"/>
                </a:solidFill>
                <a:latin typeface="Times New Roman" panose="02020603050405020304" pitchFamily="18" charset="0"/>
                <a:cs typeface="Times New Roman" panose="02020603050405020304" pitchFamily="18" charset="0"/>
              </a:rPr>
              <a:t>Technical Criteria</a:t>
            </a:r>
          </a:p>
          <a:p>
            <a:pPr marL="457200" marR="0" lvl="0" indent="-45720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err="1">
                <a:latin typeface="Times New Roman" panose="02020603050405020304" pitchFamily="18" charset="0"/>
                <a:cs typeface="Times New Roman" panose="02020603050405020304" pitchFamily="18" charset="0"/>
              </a:rPr>
              <a:t>Subapplicants</a:t>
            </a:r>
            <a:r>
              <a:rPr lang="en-US" sz="1200" dirty="0">
                <a:latin typeface="Times New Roman" panose="02020603050405020304" pitchFamily="18" charset="0"/>
                <a:cs typeface="Times New Roman" panose="02020603050405020304" pitchFamily="18" charset="0"/>
              </a:rPr>
              <a:t> should screen their potential projects for competitiveness based on the 2015 HMA Guidance and the BRIC NOFO. Additional focus should be given to the following key elements as found in the FY 2021 NOFO:</a:t>
            </a:r>
          </a:p>
          <a:p>
            <a:pPr marL="457200" marR="0" lvl="0" indent="-45720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Infrastructure</a:t>
            </a:r>
            <a:r>
              <a:rPr lang="en-US" sz="1200" baseline="0" dirty="0">
                <a:latin typeface="Times New Roman" panose="02020603050405020304" pitchFamily="18" charset="0"/>
                <a:cs typeface="Times New Roman" panose="02020603050405020304" pitchFamily="18" charset="0"/>
              </a:rPr>
              <a:t> projects</a:t>
            </a:r>
          </a:p>
          <a:p>
            <a:pPr marL="457200" marR="0" lvl="0" indent="-45720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a:latin typeface="Times New Roman" panose="02020603050405020304" pitchFamily="18" charset="0"/>
                <a:cs typeface="Times New Roman" panose="02020603050405020304" pitchFamily="18" charset="0"/>
              </a:rPr>
              <a:t>Mitigating risk to one or more lifelines</a:t>
            </a:r>
          </a:p>
          <a:p>
            <a:pPr marL="457200" marR="0" lvl="0" indent="-45720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a:latin typeface="Times New Roman" panose="02020603050405020304" pitchFamily="18" charset="0"/>
                <a:cs typeface="Times New Roman" panose="02020603050405020304" pitchFamily="18" charset="0"/>
              </a:rPr>
              <a:t>Nature-based solutions</a:t>
            </a:r>
          </a:p>
          <a:p>
            <a:pPr marL="457200" marR="0" lvl="0" indent="-45720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a:latin typeface="Times New Roman" panose="02020603050405020304" pitchFamily="18" charset="0"/>
                <a:cs typeface="Times New Roman" panose="02020603050405020304" pitchFamily="18" charset="0"/>
              </a:rPr>
              <a:t>Mandatory building codes of 2015, 2018, or 2021</a:t>
            </a:r>
          </a:p>
          <a:p>
            <a:pPr marL="457200" marR="0" lvl="0" indent="-45720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a:latin typeface="Times New Roman" panose="02020603050405020304" pitchFamily="18" charset="0"/>
                <a:cs typeface="Times New Roman" panose="02020603050405020304" pitchFamily="18" charset="0"/>
              </a:rPr>
              <a:t>Building code effectiveness grading schedule rating of 1 to 5</a:t>
            </a:r>
          </a:p>
          <a:p>
            <a:pPr marL="457200" marR="0" lvl="0" indent="-45720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a:latin typeface="Times New Roman" panose="02020603050405020304" pitchFamily="18" charset="0"/>
                <a:cs typeface="Times New Roman" panose="02020603050405020304" pitchFamily="18" charset="0"/>
              </a:rPr>
              <a:t>Application is generated from advanced assistance, DHS Cybersecurity &amp; Infrastructure security Agency CISA Regional Resiliency Assessment Program, or is a past recipient of non-financial Technical Assistance</a:t>
            </a:r>
          </a:p>
          <a:p>
            <a:pPr marL="457200" marR="0" lvl="0" indent="-45720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a:latin typeface="Times New Roman" panose="02020603050405020304" pitchFamily="18" charset="0"/>
                <a:cs typeface="Times New Roman" panose="02020603050405020304" pitchFamily="18" charset="0"/>
              </a:rPr>
              <a:t>Non-federal cost share of 30% or of 12% for small impoverished communities</a:t>
            </a:r>
          </a:p>
          <a:p>
            <a:pPr marL="457200" marR="0" lvl="0" indent="-45720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a:latin typeface="Times New Roman" panose="02020603050405020304" pitchFamily="18" charset="0"/>
                <a:cs typeface="Times New Roman" panose="02020603050405020304" pitchFamily="18" charset="0"/>
              </a:rPr>
              <a:t>Designation as Economically Disadvantaged Rural Community </a:t>
            </a:r>
          </a:p>
          <a:p>
            <a:pPr marL="457200" marR="0" lvl="0" indent="-45720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200" dirty="0">
                <a:solidFill>
                  <a:srgbClr val="000000"/>
                </a:solidFill>
                <a:latin typeface="Times New Roman" panose="02020603050405020304" pitchFamily="18" charset="0"/>
                <a:cs typeface="Times New Roman" panose="02020603050405020304" pitchFamily="18" charset="0"/>
              </a:rPr>
              <a:t>Qualitative</a:t>
            </a:r>
            <a:r>
              <a:rPr lang="en-US" sz="1200" baseline="0" dirty="0">
                <a:solidFill>
                  <a:srgbClr val="000000"/>
                </a:solidFill>
                <a:latin typeface="Times New Roman" panose="02020603050405020304" pitchFamily="18" charset="0"/>
                <a:cs typeface="Times New Roman" panose="02020603050405020304" pitchFamily="18" charset="0"/>
              </a:rPr>
              <a:t> Criteria</a:t>
            </a:r>
            <a:endParaRPr lang="en-US" sz="1200"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New Roman" panose="02020603050405020304" pitchFamily="18" charset="0"/>
                <a:cs typeface="Times New Roman" panose="02020603050405020304" pitchFamily="18" charset="0"/>
              </a:rPr>
              <a:t>Focus should be given to the following key elements as found in the FY 2021 NOFO: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Risk reduction and resiliency effectiveness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Climate change</a:t>
            </a:r>
            <a:r>
              <a:rPr lang="en-US" sz="1200" baseline="0" dirty="0">
                <a:latin typeface="Times New Roman" panose="02020603050405020304" pitchFamily="18" charset="0"/>
                <a:cs typeface="Times New Roman" panose="02020603050405020304" pitchFamily="18" charset="0"/>
              </a:rPr>
              <a:t> and other future conditions considerations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a:latin typeface="Times New Roman" panose="02020603050405020304" pitchFamily="18" charset="0"/>
                <a:cs typeface="Times New Roman" panose="02020603050405020304" pitchFamily="18" charset="0"/>
              </a:rPr>
              <a:t>Implementation measures to facilitate the successful completion of the project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Population</a:t>
            </a:r>
            <a:r>
              <a:rPr lang="en-US" sz="1200" baseline="0" dirty="0">
                <a:latin typeface="Times New Roman" panose="02020603050405020304" pitchFamily="18" charset="0"/>
                <a:cs typeface="Times New Roman" panose="02020603050405020304" pitchFamily="18" charset="0"/>
              </a:rPr>
              <a:t> impacted for community wide benefits and identifies the population including disadvantaged communities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a:latin typeface="Times New Roman" panose="02020603050405020304" pitchFamily="18" charset="0"/>
                <a:cs typeface="Times New Roman" panose="02020603050405020304" pitchFamily="18" charset="0"/>
              </a:rPr>
              <a:t>Description of outreach activities and planning process to involve stakeholders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Incorporation and levering partnerships</a:t>
            </a:r>
          </a:p>
          <a:p>
            <a:endParaRPr lang="en-US" sz="12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200" dirty="0" err="1">
                <a:solidFill>
                  <a:srgbClr val="000000"/>
                </a:solidFill>
                <a:latin typeface="Times New Roman" panose="02020603050405020304" pitchFamily="18" charset="0"/>
                <a:cs typeface="Times New Roman" panose="02020603050405020304" pitchFamily="18" charset="0"/>
              </a:rPr>
              <a:t>Subapplicant</a:t>
            </a:r>
            <a:r>
              <a:rPr lang="en-US" sz="1200" dirty="0">
                <a:solidFill>
                  <a:srgbClr val="000000"/>
                </a:solidFill>
                <a:latin typeface="Times New Roman" panose="02020603050405020304" pitchFamily="18" charset="0"/>
                <a:cs typeface="Times New Roman" panose="02020603050405020304" pitchFamily="18" charset="0"/>
              </a:rPr>
              <a:t> must identify a series of Go/No-Go milestones throughout the work schedule for mitigation project activities that FEMA will review and approve</a:t>
            </a:r>
          </a:p>
          <a:p>
            <a:pPr marL="457200" lvl="1" indent="0" algn="just">
              <a:buFont typeface="Arial" panose="020B0604020202020204" pitchFamily="34" charset="0"/>
              <a:buNone/>
            </a:pPr>
            <a:r>
              <a:rPr lang="en-US" sz="1200" dirty="0">
                <a:solidFill>
                  <a:srgbClr val="000000"/>
                </a:solidFill>
                <a:latin typeface="Times New Roman" panose="02020603050405020304" pitchFamily="18" charset="0"/>
                <a:cs typeface="Times New Roman" panose="02020603050405020304" pitchFamily="18" charset="0"/>
              </a:rPr>
              <a:t>	If an activity is identified as a Go/No-Go milestones it must be met in order to complete the project</a:t>
            </a:r>
          </a:p>
          <a:p>
            <a:pPr marL="0" indent="0" algn="just">
              <a:buFont typeface="Arial" panose="020B0604020202020204" pitchFamily="34" charset="0"/>
              <a:buNone/>
            </a:pPr>
            <a:r>
              <a:rPr lang="en-US" sz="1200" dirty="0">
                <a:solidFill>
                  <a:srgbClr val="000000"/>
                </a:solidFill>
                <a:latin typeface="Times New Roman" panose="02020603050405020304" pitchFamily="18" charset="0"/>
                <a:cs typeface="Times New Roman" panose="02020603050405020304" pitchFamily="18" charset="0"/>
              </a:rPr>
              <a:t>	Does not apply to Capability and Capacity Building activities or Planning activities. </a:t>
            </a:r>
          </a:p>
          <a:p>
            <a:pPr marL="0" indent="0" algn="just">
              <a:buFont typeface="Arial" panose="020B0604020202020204" pitchFamily="34" charset="0"/>
              <a:buNone/>
            </a:pPr>
            <a:endParaRPr lang="en-US"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solidFill>
                  <a:srgbClr val="000000"/>
                </a:solidFill>
                <a:latin typeface="Times New Roman" panose="02020603050405020304" pitchFamily="18" charset="0"/>
                <a:cs typeface="Times New Roman" panose="02020603050405020304" pitchFamily="18" charset="0"/>
              </a:rPr>
              <a:t>Phased projects are typically divided into 2 specific phases - Phasing projects allows monies to be utilized for project development and evaluation without the community assuming all of the financial risk.</a:t>
            </a:r>
            <a:endParaRPr lang="en-US" sz="1200"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200" dirty="0">
                <a:solidFill>
                  <a:srgbClr val="000000"/>
                </a:solidFill>
                <a:latin typeface="Times New Roman" panose="02020603050405020304" pitchFamily="18" charset="0"/>
                <a:cs typeface="Times New Roman" panose="02020603050405020304" pitchFamily="18" charset="0"/>
              </a:rPr>
              <a:t>Phase 1 – project development</a:t>
            </a:r>
          </a:p>
          <a:p>
            <a:pPr marL="914400" lvl="1" indent="-457200" algn="just">
              <a:buFont typeface="Arial" panose="020B0604020202020204" pitchFamily="34" charset="0"/>
              <a:buChar char="•"/>
            </a:pPr>
            <a:r>
              <a:rPr lang="en-US" sz="1200" dirty="0">
                <a:solidFill>
                  <a:srgbClr val="000000"/>
                </a:solidFill>
                <a:latin typeface="Times New Roman" panose="02020603050405020304" pitchFamily="18" charset="0"/>
                <a:cs typeface="Times New Roman" panose="02020603050405020304" pitchFamily="18" charset="0"/>
              </a:rPr>
              <a:t>Final engineering and design</a:t>
            </a:r>
          </a:p>
          <a:p>
            <a:pPr marL="914400" lvl="1" indent="-457200" algn="just">
              <a:buFont typeface="Arial" panose="020B0604020202020204" pitchFamily="34" charset="0"/>
              <a:buChar char="•"/>
            </a:pPr>
            <a:r>
              <a:rPr lang="en-US" sz="1200" dirty="0">
                <a:solidFill>
                  <a:srgbClr val="000000"/>
                </a:solidFill>
                <a:latin typeface="Times New Roman" panose="02020603050405020304" pitchFamily="18" charset="0"/>
                <a:cs typeface="Times New Roman" panose="02020603050405020304" pitchFamily="18" charset="0"/>
              </a:rPr>
              <a:t>Hydraulic and hydrologic reports</a:t>
            </a:r>
          </a:p>
          <a:p>
            <a:pPr marL="914400" lvl="1" indent="-457200" algn="just">
              <a:buFont typeface="Arial" panose="020B0604020202020204" pitchFamily="34" charset="0"/>
              <a:buChar char="•"/>
            </a:pPr>
            <a:r>
              <a:rPr lang="en-US" sz="1200" dirty="0">
                <a:solidFill>
                  <a:srgbClr val="000000"/>
                </a:solidFill>
                <a:latin typeface="Times New Roman" panose="02020603050405020304" pitchFamily="18" charset="0"/>
                <a:cs typeface="Times New Roman" panose="02020603050405020304" pitchFamily="18" charset="0"/>
              </a:rPr>
              <a:t>Environmental surveys / studies</a:t>
            </a:r>
          </a:p>
          <a:p>
            <a:pPr marL="914400" lvl="1" indent="-457200" algn="just">
              <a:buFont typeface="Arial" panose="020B0604020202020204" pitchFamily="34" charset="0"/>
              <a:buChar char="•"/>
            </a:pPr>
            <a:r>
              <a:rPr lang="en-US" sz="1200" dirty="0">
                <a:solidFill>
                  <a:srgbClr val="000000"/>
                </a:solidFill>
                <a:latin typeface="Times New Roman" panose="02020603050405020304" pitchFamily="18" charset="0"/>
                <a:cs typeface="Times New Roman" panose="02020603050405020304" pitchFamily="18" charset="0"/>
              </a:rPr>
              <a:t>Permitting</a:t>
            </a:r>
          </a:p>
          <a:p>
            <a:pPr marL="914400" lvl="1" indent="-457200" algn="just">
              <a:buFont typeface="Arial" panose="020B0604020202020204" pitchFamily="34" charset="0"/>
              <a:buChar char="•"/>
            </a:pPr>
            <a:r>
              <a:rPr lang="en-US" sz="1200" dirty="0">
                <a:solidFill>
                  <a:srgbClr val="000000"/>
                </a:solidFill>
                <a:latin typeface="Times New Roman" panose="02020603050405020304" pitchFamily="18" charset="0"/>
                <a:cs typeface="Times New Roman" panose="02020603050405020304" pitchFamily="18" charset="0"/>
              </a:rPr>
              <a:t>Final benefit cost analysis based on final designs</a:t>
            </a:r>
          </a:p>
          <a:p>
            <a:pPr marL="914400" lvl="1" indent="-457200" algn="just">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200" dirty="0">
                <a:solidFill>
                  <a:srgbClr val="000000"/>
                </a:solidFill>
                <a:latin typeface="Times New Roman" panose="02020603050405020304" pitchFamily="18" charset="0"/>
                <a:cs typeface="Times New Roman" panose="02020603050405020304" pitchFamily="18" charset="0"/>
              </a:rPr>
              <a:t>Phase 2 will include the project implementation and construction activities</a:t>
            </a:r>
          </a:p>
          <a:p>
            <a:pPr marL="457200" indent="-457200" algn="just">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endParaRPr lang="en-US" sz="1800" dirty="0">
              <a:solidFill>
                <a:srgbClr val="FF0000"/>
              </a:solidFill>
              <a:latin typeface="IBXQTH+FranklinGothic-Book"/>
            </a:endParaRPr>
          </a:p>
          <a:p>
            <a:endParaRPr lang="en-US" baseline="0" dirty="0"/>
          </a:p>
        </p:txBody>
      </p:sp>
    </p:spTree>
    <p:extLst>
      <p:ext uri="{BB962C8B-B14F-4D97-AF65-F5344CB8AC3E}">
        <p14:creationId xmlns:p14="http://schemas.microsoft.com/office/powerpoint/2010/main" val="3605987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BRIC priorities were set in the NOFO released in August 2020 and include</a:t>
            </a:r>
          </a:p>
        </p:txBody>
      </p:sp>
    </p:spTree>
    <p:extLst>
      <p:ext uri="{BB962C8B-B14F-4D97-AF65-F5344CB8AC3E}">
        <p14:creationId xmlns:p14="http://schemas.microsoft.com/office/powerpoint/2010/main" val="304945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p:spPr>
        <p:txBody>
          <a:bodyPr/>
          <a:lstStyle/>
          <a:p>
            <a:r>
              <a:rPr lang="en-US" dirty="0"/>
              <a:t>Identified estimated pot of money for competition and any limitations, or lack</a:t>
            </a:r>
            <a:r>
              <a:rPr lang="en-US" baseline="0" dirty="0"/>
              <a:t> of, on size of project</a:t>
            </a:r>
          </a:p>
          <a:p>
            <a:endParaRPr lang="en-US" baseline="0" dirty="0"/>
          </a:p>
          <a:p>
            <a:pPr marL="457200" indent="-457200" algn="just">
              <a:buFont typeface="Arial" panose="020B0604020202020204" pitchFamily="34" charset="0"/>
              <a:buChar char="•"/>
            </a:pPr>
            <a:r>
              <a:rPr lang="en-US" sz="1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Project types</a:t>
            </a:r>
          </a:p>
          <a:p>
            <a:pPr marL="457200" indent="-457200" algn="just">
              <a:buFont typeface="Arial" panose="020B0604020202020204" pitchFamily="34" charset="0"/>
              <a:buChar char="•"/>
            </a:pPr>
            <a:r>
              <a:rPr lang="en-US" sz="1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Period of Performance</a:t>
            </a:r>
          </a:p>
          <a:p>
            <a:pPr marL="457200" indent="-457200" algn="just">
              <a:buFont typeface="Arial" panose="020B0604020202020204" pitchFamily="34" charset="0"/>
              <a:buChar char="•"/>
            </a:pPr>
            <a:r>
              <a:rPr lang="en-US" sz="1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Project Scoping</a:t>
            </a:r>
          </a:p>
          <a:p>
            <a:pPr marL="457200" indent="-457200" algn="just">
              <a:buFont typeface="Arial" panose="020B0604020202020204" pitchFamily="34" charset="0"/>
              <a:buChar char="•"/>
            </a:pPr>
            <a:r>
              <a:rPr lang="en-US" sz="1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Private sector ownership</a:t>
            </a:r>
          </a:p>
          <a:p>
            <a:pPr marL="457200" indent="-457200" algn="just">
              <a:buFont typeface="Arial" panose="020B0604020202020204" pitchFamily="34" charset="0"/>
              <a:buChar char="•"/>
            </a:pPr>
            <a:r>
              <a:rPr lang="en-US" sz="1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New technical considerations</a:t>
            </a:r>
          </a:p>
          <a:p>
            <a:pPr marL="457200" indent="-457200" algn="just">
              <a:buFont typeface="Arial" panose="020B0604020202020204" pitchFamily="34" charset="0"/>
              <a:buChar char="•"/>
            </a:pPr>
            <a:r>
              <a:rPr lang="en-US" sz="1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Role of planning</a:t>
            </a:r>
          </a:p>
          <a:p>
            <a:pPr marL="457200" indent="-457200" algn="just">
              <a:buFont typeface="Arial" panose="020B0604020202020204" pitchFamily="34" charset="0"/>
              <a:buChar char="•"/>
            </a:pPr>
            <a:r>
              <a:rPr lang="en-US" sz="1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Technical assistance needs</a:t>
            </a:r>
          </a:p>
          <a:p>
            <a:pPr marL="457200" indent="-457200" algn="just">
              <a:buFont typeface="Arial" panose="020B0604020202020204" pitchFamily="34" charset="0"/>
              <a:buChar char="•"/>
            </a:pPr>
            <a:r>
              <a:rPr lang="en-US" sz="1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Funding amounts and caps</a:t>
            </a:r>
          </a:p>
          <a:p>
            <a:pPr marL="457200" indent="-457200" algn="just">
              <a:buFont typeface="Arial" panose="020B0604020202020204" pitchFamily="34" charset="0"/>
              <a:buChar char="•"/>
            </a:pPr>
            <a:r>
              <a:rPr lang="en-US" sz="1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Green infrastructure</a:t>
            </a:r>
          </a:p>
          <a:p>
            <a:endParaRPr lang="en-US" dirty="0"/>
          </a:p>
        </p:txBody>
      </p:sp>
    </p:spTree>
    <p:extLst>
      <p:ext uri="{BB962C8B-B14F-4D97-AF65-F5344CB8AC3E}">
        <p14:creationId xmlns:p14="http://schemas.microsoft.com/office/powerpoint/2010/main" val="303469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Each state will submit on to the regional office and each region, for Iowa it is Region VII with 4 states including Iowa, will submit one community to FEMA headquarters for review</a:t>
            </a:r>
          </a:p>
          <a:p>
            <a:r>
              <a:rPr lang="en-US" baseline="0" dirty="0"/>
              <a:t>May prioritize based on some criteria and must demonstrate a compelling need</a:t>
            </a:r>
          </a:p>
        </p:txBody>
      </p:sp>
    </p:spTree>
    <p:extLst>
      <p:ext uri="{BB962C8B-B14F-4D97-AF65-F5344CB8AC3E}">
        <p14:creationId xmlns:p14="http://schemas.microsoft.com/office/powerpoint/2010/main" val="3308770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All projects must demonstrate a future benefit to the NFIP insured properties by submitting a mapping component</a:t>
            </a:r>
          </a:p>
          <a:p>
            <a:endParaRPr lang="en-US" baseline="0" dirty="0"/>
          </a:p>
          <a:p>
            <a:pPr lvl="1"/>
            <a:r>
              <a:rPr lang="en-US" dirty="0">
                <a:latin typeface="Times New Roman" panose="02020603050405020304" pitchFamily="18" charset="0"/>
                <a:cs typeface="Times New Roman" panose="02020603050405020304" pitchFamily="18" charset="0"/>
              </a:rPr>
              <a:t>Severe Repetitive Loss (SRL): project has at least 50% SRL with at least 2 claims</a:t>
            </a:r>
          </a:p>
          <a:p>
            <a:pPr lvl="1"/>
            <a:r>
              <a:rPr lang="en-US" dirty="0">
                <a:latin typeface="Times New Roman" panose="02020603050405020304" pitchFamily="18" charset="0"/>
                <a:cs typeface="Times New Roman" panose="02020603050405020304" pitchFamily="18" charset="0"/>
              </a:rPr>
              <a:t>Repetitive Loss (RL): project has at least 50% RL which have incurred damage at or more than 25% of the market value</a:t>
            </a:r>
          </a:p>
          <a:p>
            <a:pPr lvl="1"/>
            <a:r>
              <a:rPr lang="en-US" dirty="0">
                <a:latin typeface="Times New Roman" panose="02020603050405020304" pitchFamily="18" charset="0"/>
                <a:cs typeface="Times New Roman" panose="02020603050405020304" pitchFamily="18" charset="0"/>
              </a:rPr>
              <a:t>Severe Repetitive Loss (SRL): project has at least 50% SRL with 4 or more claims exceeding $5,000 and $20,000 cumulative</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baseline="0" dirty="0"/>
          </a:p>
          <a:p>
            <a:endParaRPr lang="en-US" baseline="0" dirty="0"/>
          </a:p>
        </p:txBody>
      </p:sp>
    </p:spTree>
    <p:extLst>
      <p:ext uri="{BB962C8B-B14F-4D97-AF65-F5344CB8AC3E}">
        <p14:creationId xmlns:p14="http://schemas.microsoft.com/office/powerpoint/2010/main" val="27736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Project scoping sub applications - $300,000, Community flood mitigation project scoping $900,000 -  up to $10 million nationally</a:t>
            </a:r>
          </a:p>
          <a:p>
            <a:r>
              <a:rPr lang="en-US" baseline="0" dirty="0"/>
              <a:t>	points for areas in the following:</a:t>
            </a:r>
          </a:p>
          <a:p>
            <a:r>
              <a:rPr lang="en-US" baseline="0" dirty="0"/>
              <a:t>	Number of NFIP insured multiple loss communities</a:t>
            </a:r>
          </a:p>
          <a:p>
            <a:r>
              <a:rPr lang="en-US" baseline="0" dirty="0"/>
              <a:t>	Private-partnership cost share</a:t>
            </a:r>
          </a:p>
          <a:p>
            <a:r>
              <a:rPr lang="en-US" baseline="0" dirty="0"/>
              <a:t>	Community Rating system participation</a:t>
            </a:r>
          </a:p>
          <a:p>
            <a:r>
              <a:rPr lang="en-US" baseline="0" dirty="0"/>
              <a:t>	Cooperating technical partners program participation</a:t>
            </a:r>
          </a:p>
          <a:p>
            <a:r>
              <a:rPr lang="en-US" baseline="0" dirty="0"/>
              <a:t>	CDC Social Vulnerability index – </a:t>
            </a:r>
          </a:p>
          <a:p>
            <a:endParaRPr lang="en-US" baseline="0" dirty="0"/>
          </a:p>
          <a:p>
            <a:r>
              <a:rPr lang="en-US" baseline="0" dirty="0"/>
              <a:t>$30 million cap per community flood mitigation project </a:t>
            </a:r>
            <a:r>
              <a:rPr lang="en-US" baseline="0" dirty="0" err="1"/>
              <a:t>subapplication</a:t>
            </a:r>
            <a:r>
              <a:rPr lang="en-US" baseline="0" dirty="0"/>
              <a:t> – up to $70 million nationally </a:t>
            </a:r>
          </a:p>
          <a:p>
            <a:r>
              <a:rPr lang="en-US" baseline="0" dirty="0"/>
              <a:t>	flood control, </a:t>
            </a:r>
          </a:p>
          <a:p>
            <a:r>
              <a:rPr lang="en-US" baseline="0" dirty="0"/>
              <a:t>	Same scoring guidelines as project scoping with the addition of consideration of climate change and other future conditions or incorporation of nature-based solutions</a:t>
            </a:r>
          </a:p>
          <a:p>
            <a:endParaRPr lang="en-US" baseline="0" dirty="0"/>
          </a:p>
          <a:p>
            <a:endParaRPr lang="en-US" baseline="0" dirty="0"/>
          </a:p>
          <a:p>
            <a:r>
              <a:rPr lang="en-US" baseline="0" dirty="0"/>
              <a:t>$25,000 for local flood hazard mitigation planning, typically a component of the local hazard mitigation plan</a:t>
            </a:r>
          </a:p>
          <a:p>
            <a:endParaRPr lang="en-US" baseline="0" dirty="0"/>
          </a:p>
          <a:p>
            <a:endParaRPr lang="en-US" baseline="0" dirty="0"/>
          </a:p>
        </p:txBody>
      </p:sp>
    </p:spTree>
    <p:extLst>
      <p:ext uri="{BB962C8B-B14F-4D97-AF65-F5344CB8AC3E}">
        <p14:creationId xmlns:p14="http://schemas.microsoft.com/office/powerpoint/2010/main" val="2526104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w="9525"/>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New Roman" pitchFamily="18" charset="0"/>
              </a:rPr>
              <a:t>Example: Project total = $1 million; FEMA = $750,000; State = $100,000; Local $150,000</a:t>
            </a:r>
          </a:p>
          <a:p>
            <a:endParaRPr lang="en-US" dirty="0"/>
          </a:p>
          <a:p>
            <a:endParaRPr lang="en-US" dirty="0"/>
          </a:p>
          <a:p>
            <a:r>
              <a:rPr lang="en-US" dirty="0"/>
              <a:t>Each</a:t>
            </a:r>
            <a:r>
              <a:rPr lang="en-US" baseline="0" dirty="0"/>
              <a:t> application must include a local financial commitment letter and the source identified must be cash, in-kind, homeowner contributions, or other sources as applicable</a:t>
            </a:r>
          </a:p>
          <a:p>
            <a:r>
              <a:rPr lang="en-US" baseline="0" dirty="0"/>
              <a:t>Funds must be available for the duration of project implementation (usually 3-4 years)</a:t>
            </a:r>
          </a:p>
          <a:p>
            <a:r>
              <a:rPr lang="en-US" dirty="0"/>
              <a:t>Management cost are those</a:t>
            </a:r>
            <a:r>
              <a:rPr lang="en-US" baseline="0" dirty="0"/>
              <a:t> necessary to administer and implement the federal award. A brief narrative to explain the budget line item will be required in the application. Costs may include items such as personnel (titles, tasks, hourly rate) and fringe benefits, travel, contractual services, supplies, equipment, and other indirect costs. A supplementary annualized budget should be included. </a:t>
            </a:r>
          </a:p>
          <a:p>
            <a:endParaRPr lang="en-US" baseline="0" dirty="0"/>
          </a:p>
          <a:p>
            <a:pPr marL="342900" indent="-342900" eaLnBrk="0" hangingPunct="0">
              <a:spcBef>
                <a:spcPct val="50000"/>
              </a:spcBef>
              <a:buFont typeface="Arial" panose="020B0604020202020204" pitchFamily="34" charset="0"/>
              <a:buChar char="•"/>
            </a:pPr>
            <a:r>
              <a:rPr lang="en-US" sz="2400" dirty="0">
                <a:latin typeface="Times New Roman" pitchFamily="18" charset="0"/>
              </a:rPr>
              <a:t>Under BRIC : FEMA will pay up to 90% for small impoverished communities (SICs)</a:t>
            </a:r>
          </a:p>
          <a:p>
            <a:pPr marL="800100" lvl="1" indent="-342900" eaLnBrk="0" hangingPunct="0">
              <a:spcBef>
                <a:spcPct val="50000"/>
              </a:spcBef>
              <a:buFont typeface="Arial" panose="020B0604020202020204" pitchFamily="34" charset="0"/>
              <a:buChar char="•"/>
            </a:pPr>
            <a:r>
              <a:rPr lang="en-US" sz="2000" dirty="0">
                <a:latin typeface="Times New Roman" pitchFamily="18" charset="0"/>
              </a:rPr>
              <a:t>A community of 3,000 or fewer residents</a:t>
            </a:r>
          </a:p>
          <a:p>
            <a:pPr marL="800100" lvl="1" indent="-342900" eaLnBrk="0" hangingPunct="0">
              <a:spcBef>
                <a:spcPct val="50000"/>
              </a:spcBef>
              <a:buFont typeface="Arial" panose="020B0604020202020204" pitchFamily="34" charset="0"/>
              <a:buChar char="•"/>
            </a:pPr>
            <a:r>
              <a:rPr lang="en-US" sz="2000" dirty="0">
                <a:latin typeface="Times New Roman" pitchFamily="18" charset="0"/>
              </a:rPr>
              <a:t>Per capita income does not exceed 80% of the national average</a:t>
            </a:r>
          </a:p>
          <a:p>
            <a:pPr marL="800100" lvl="1" indent="-342900" eaLnBrk="0" hangingPunct="0">
              <a:spcBef>
                <a:spcPct val="50000"/>
              </a:spcBef>
              <a:buFont typeface="Arial" panose="020B0604020202020204" pitchFamily="34" charset="0"/>
              <a:buChar char="•"/>
            </a:pPr>
            <a:r>
              <a:rPr lang="en-US" sz="2000" dirty="0">
                <a:latin typeface="Times New Roman" pitchFamily="18" charset="0"/>
              </a:rPr>
              <a:t>Local unemployment rate is 1% or more higher than the average yearly national unemployment rate</a:t>
            </a:r>
            <a:endParaRPr lang="en-US" sz="2400" dirty="0">
              <a:latin typeface="Times New Roman" pitchFamily="18" charset="0"/>
            </a:endParaRPr>
          </a:p>
          <a:p>
            <a:endParaRPr lang="en-US" baseline="0" dirty="0"/>
          </a:p>
          <a:p>
            <a:endParaRPr lang="en-US" dirty="0"/>
          </a:p>
        </p:txBody>
      </p:sp>
    </p:spTree>
    <p:extLst>
      <p:ext uri="{BB962C8B-B14F-4D97-AF65-F5344CB8AC3E}">
        <p14:creationId xmlns:p14="http://schemas.microsoft.com/office/powerpoint/2010/main" val="62412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lgn="just">
              <a:buFont typeface="Arial" panose="020B0604020202020204" pitchFamily="34" charset="0"/>
              <a:buChar char="•"/>
            </a:pPr>
            <a:r>
              <a:rPr lang="en-US" sz="1200" dirty="0">
                <a:solidFill>
                  <a:srgbClr val="000000"/>
                </a:solidFill>
                <a:latin typeface="CTBTFK+FranklinGothic-Book"/>
              </a:rPr>
              <a:t>NOIs already on file with HSEMD will be considered and do not need to be resubmitted</a:t>
            </a:r>
          </a:p>
          <a:p>
            <a:pPr marL="457200" indent="-457200" algn="just">
              <a:buFont typeface="Arial" panose="020B0604020202020204" pitchFamily="34" charset="0"/>
              <a:buChar char="•"/>
            </a:pPr>
            <a:r>
              <a:rPr lang="en-US" sz="1200" dirty="0">
                <a:solidFill>
                  <a:srgbClr val="000000"/>
                </a:solidFill>
                <a:latin typeface="CTBTFK+FranklinGothic-Book"/>
              </a:rPr>
              <a:t>FEMA GO requires registration by your</a:t>
            </a:r>
            <a:r>
              <a:rPr lang="en-US" sz="1200" baseline="0" dirty="0">
                <a:solidFill>
                  <a:srgbClr val="000000"/>
                </a:solidFill>
                <a:latin typeface="CTBTFK+FranklinGothic-Book"/>
              </a:rPr>
              <a:t> jurisdictions </a:t>
            </a:r>
            <a:r>
              <a:rPr lang="en-US" sz="1200" baseline="0" dirty="0" err="1">
                <a:solidFill>
                  <a:srgbClr val="000000"/>
                </a:solidFill>
                <a:latin typeface="CTBTFK+FranklinGothic-Book"/>
              </a:rPr>
              <a:t>eBIZ</a:t>
            </a:r>
            <a:r>
              <a:rPr lang="en-US" sz="1200" baseline="0" dirty="0">
                <a:solidFill>
                  <a:srgbClr val="000000"/>
                </a:solidFill>
                <a:latin typeface="CTBTFK+FranklinGothic-Book"/>
              </a:rPr>
              <a:t> POC for the assigned DUNS</a:t>
            </a:r>
            <a:endParaRPr lang="en-US" sz="1200" dirty="0">
              <a:solidFill>
                <a:srgbClr val="000000"/>
              </a:solidFill>
              <a:latin typeface="CTBTFK+FranklinGothic-Book"/>
            </a:endParaRPr>
          </a:p>
          <a:p>
            <a:pPr marL="457200" indent="-457200" algn="just">
              <a:buFont typeface="Arial" panose="020B0604020202020204" pitchFamily="34" charset="0"/>
              <a:buChar char="•"/>
            </a:pPr>
            <a:endParaRPr lang="en-US" sz="1200" dirty="0">
              <a:solidFill>
                <a:srgbClr val="000000"/>
              </a:solidFill>
              <a:latin typeface="CTBTFK+FranklinGothic-Book"/>
            </a:endParaRPr>
          </a:p>
          <a:p>
            <a:pPr marL="457200" indent="-457200" algn="just">
              <a:buFont typeface="Arial" panose="020B0604020202020204" pitchFamily="34" charset="0"/>
              <a:buChar char="•"/>
            </a:pPr>
            <a:r>
              <a:rPr lang="en-US" sz="1200" dirty="0">
                <a:solidFill>
                  <a:srgbClr val="000000"/>
                </a:solidFill>
                <a:latin typeface="CTBTFK+FranklinGothic-Book"/>
              </a:rPr>
              <a:t>If you need assistance registering or completing the form please contact our office</a:t>
            </a:r>
          </a:p>
          <a:p>
            <a:pPr marL="457200" indent="-457200" algn="just">
              <a:buFont typeface="Arial" panose="020B0604020202020204" pitchFamily="34" charset="0"/>
              <a:buChar char="•"/>
            </a:pPr>
            <a:endParaRPr lang="en-US" sz="1200" dirty="0">
              <a:solidFill>
                <a:srgbClr val="000000"/>
              </a:solidFill>
              <a:latin typeface="CTBTFK+FranklinGothic-Book"/>
            </a:endParaRPr>
          </a:p>
          <a:p>
            <a:pPr marL="457200" indent="-457200" algn="just">
              <a:buFont typeface="Arial" panose="020B0604020202020204" pitchFamily="34" charset="0"/>
              <a:buChar char="•"/>
            </a:pPr>
            <a:r>
              <a:rPr lang="en-US" dirty="0"/>
              <a:t>The Iowa Department of Homeland Security and Emergency Management (HSEMD) coordinates with representatives from state and federal agencies to determine what technical resources, including mapping and engineering analysis, can be provided to communities to assist them in understanding and addressing their flood issues. Representatives from Iowa HSEMD, Iowa DNR, USACE, NRCS, FEMA, USGS and other agencies meet regularly to identify and discuss communities looking for assistance with the assessment and mitigation of flooding. Most often, this technical assistance can be provided to a community at no cost, but may require a commitment to assist the agencies with information required for the analysis. There is no financial assistance for implementation or construction.</a:t>
            </a:r>
            <a:endParaRPr lang="en-US" sz="1200" dirty="0">
              <a:solidFill>
                <a:srgbClr val="000000"/>
              </a:solidFill>
              <a:latin typeface="CTBTFK+FranklinGothic-Book"/>
            </a:endParaRPr>
          </a:p>
          <a:p>
            <a:endParaRPr lang="en-US" baseline="0" dirty="0"/>
          </a:p>
        </p:txBody>
      </p:sp>
    </p:spTree>
    <p:extLst>
      <p:ext uri="{BB962C8B-B14F-4D97-AF65-F5344CB8AC3E}">
        <p14:creationId xmlns:p14="http://schemas.microsoft.com/office/powerpoint/2010/main" val="89624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p:spPr>
        <p:txBody>
          <a:bodyPr/>
          <a:lstStyle/>
          <a:p>
            <a:r>
              <a:rPr lang="en-US" baseline="0" dirty="0"/>
              <a:t>Today I will provide an overview of the following topic areas.</a:t>
            </a:r>
          </a:p>
        </p:txBody>
      </p:sp>
    </p:spTree>
    <p:extLst>
      <p:ext uri="{BB962C8B-B14F-4D97-AF65-F5344CB8AC3E}">
        <p14:creationId xmlns:p14="http://schemas.microsoft.com/office/powerpoint/2010/main" val="62861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DR-4483 applications will be due to FEMA August 5, 2022 </a:t>
            </a:r>
          </a:p>
          <a:p>
            <a:r>
              <a:rPr lang="en-US" baseline="0" dirty="0"/>
              <a:t>	HSEMD requests applications be submitted for state review NLT May 30, 2022</a:t>
            </a:r>
          </a:p>
          <a:p>
            <a:endParaRPr lang="en-US" baseline="0" dirty="0"/>
          </a:p>
          <a:p>
            <a:endParaRPr lang="en-US" baseline="0" dirty="0"/>
          </a:p>
        </p:txBody>
      </p:sp>
    </p:spTree>
    <p:extLst>
      <p:ext uri="{BB962C8B-B14F-4D97-AF65-F5344CB8AC3E}">
        <p14:creationId xmlns:p14="http://schemas.microsoft.com/office/powerpoint/2010/main" val="407598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Add links – NEMA has them</a:t>
            </a:r>
          </a:p>
          <a:p>
            <a:endParaRPr lang="en-US" baseline="0" dirty="0"/>
          </a:p>
          <a:p>
            <a:r>
              <a:rPr lang="en-US" baseline="0" dirty="0"/>
              <a:t>Activity guidebooks – building codes, partnership, project scoping, planning</a:t>
            </a:r>
          </a:p>
          <a:p>
            <a:r>
              <a:rPr lang="en-US" baseline="0" dirty="0"/>
              <a:t>Guides on technical assistance and criteria</a:t>
            </a:r>
          </a:p>
          <a:p>
            <a:endParaRPr lang="en-US" baseline="0" dirty="0"/>
          </a:p>
        </p:txBody>
      </p:sp>
    </p:spTree>
    <p:extLst>
      <p:ext uri="{BB962C8B-B14F-4D97-AF65-F5344CB8AC3E}">
        <p14:creationId xmlns:p14="http://schemas.microsoft.com/office/powerpoint/2010/main" val="3974266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Add links – NEMA has them</a:t>
            </a:r>
          </a:p>
          <a:p>
            <a:endParaRPr lang="en-US" baseline="0" dirty="0"/>
          </a:p>
          <a:p>
            <a:r>
              <a:rPr lang="en-US" baseline="0" dirty="0"/>
              <a:t>Activity guidebooks – building codes, partnership, project scoping, planning</a:t>
            </a:r>
          </a:p>
          <a:p>
            <a:r>
              <a:rPr lang="en-US" baseline="0" dirty="0"/>
              <a:t>Guides on technical assistance and criteria</a:t>
            </a:r>
          </a:p>
          <a:p>
            <a:endParaRPr lang="en-US" baseline="0" dirty="0"/>
          </a:p>
        </p:txBody>
      </p:sp>
    </p:spTree>
    <p:extLst>
      <p:ext uri="{BB962C8B-B14F-4D97-AF65-F5344CB8AC3E}">
        <p14:creationId xmlns:p14="http://schemas.microsoft.com/office/powerpoint/2010/main" val="232342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p:spPr>
        <p:txBody>
          <a:bodyPr/>
          <a:lstStyle/>
          <a:p>
            <a:r>
              <a:rPr lang="en-US" dirty="0"/>
              <a:t>Define</a:t>
            </a:r>
            <a:r>
              <a:rPr lang="en-US" baseline="0" dirty="0"/>
              <a:t> applicant and </a:t>
            </a:r>
            <a:r>
              <a:rPr lang="en-US" baseline="0" dirty="0" err="1"/>
              <a:t>subapplicant</a:t>
            </a:r>
            <a:r>
              <a:rPr lang="en-US" baseline="0" dirty="0"/>
              <a:t> types</a:t>
            </a:r>
          </a:p>
          <a:p>
            <a:endParaRPr lang="en-US" dirty="0"/>
          </a:p>
        </p:txBody>
      </p:sp>
    </p:spTree>
    <p:extLst>
      <p:ext uri="{BB962C8B-B14F-4D97-AF65-F5344CB8AC3E}">
        <p14:creationId xmlns:p14="http://schemas.microsoft.com/office/powerpoint/2010/main" val="86713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w="9525"/>
        </p:spPr>
        <p:txBody>
          <a:bodyPr/>
          <a:lstStyle/>
          <a:p>
            <a:pPr marL="171450" lvl="0" indent="-171450">
              <a:buFont typeface="Arial" panose="020B0604020202020204" pitchFamily="34" charset="0"/>
              <a:buChar char="•"/>
            </a:pPr>
            <a:r>
              <a:rPr lang="en-US" dirty="0"/>
              <a:t>Priority A: </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Property acquisition and conversion to green space</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Restoration of floodplain, including oxbows, streambank stabilization, channel improvements that reduce peak flow</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Channels, culverts and structures connected together as a system, detention basins for flood protection</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Sanitary sewer improvements</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Urban infiltration projects that prevent flooding, including </a:t>
            </a:r>
            <a:r>
              <a:rPr lang="en-US" sz="1200" dirty="0" err="1">
                <a:latin typeface="Times New Roman" panose="02020603050405020304" pitchFamily="18" charset="0"/>
                <a:cs typeface="Times New Roman" panose="02020603050405020304" pitchFamily="18" charset="0"/>
              </a:rPr>
              <a:t>bioswales</a:t>
            </a:r>
            <a:r>
              <a:rPr lang="en-US" sz="1200" dirty="0">
                <a:latin typeface="Times New Roman" panose="02020603050405020304" pitchFamily="18" charset="0"/>
                <a:cs typeface="Times New Roman" panose="02020603050405020304" pitchFamily="18" charset="0"/>
              </a:rPr>
              <a:t> or infiltration trenches</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Urban wetlands, riparian forest buffers, vegetated swales, wet detention systems for flood prevention</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Permeable pavement resulting in flood prevention</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Green infrastructure in accordance with Iowa Storm Water Management Manual design criteria</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Hardening/retrofitting line and constructing design failure structures </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System, series or collection of practices and small projects that together provide flood protection for roads and bridges downstream</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Bridge retrofit or reconstruction, and road reconstruction and installation of unconnected culvert(s) that cross under a road (typically rural)</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Alert devices (warning sirens, river gauges and other devices)</a:t>
            </a:r>
          </a:p>
          <a:p>
            <a:endParaRPr lang="en-US" dirty="0"/>
          </a:p>
          <a:p>
            <a:r>
              <a:rPr lang="en-US" dirty="0"/>
              <a:t>Priority B </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Wetlands, prairie strips and other vegetated cover outside of cities for flood prevention</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Elevate or protect wastewater lift stations</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Purchase/install backup power generators to ensure essential and emergency services can continue</a:t>
            </a:r>
          </a:p>
          <a:p>
            <a:endParaRPr lang="en-US" dirty="0"/>
          </a:p>
          <a:p>
            <a:r>
              <a:rPr lang="en-US" dirty="0"/>
              <a:t>Priority C</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Public tornado safe rooms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Small flood-control measures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Projects that provide model standards and guides, including the </a:t>
            </a:r>
            <a:r>
              <a:rPr lang="en-US" sz="1200" i="1" dirty="0">
                <a:latin typeface="Times New Roman" panose="02020603050405020304" pitchFamily="18" charset="0"/>
                <a:cs typeface="Times New Roman" panose="02020603050405020304" pitchFamily="18" charset="0"/>
              </a:rPr>
              <a:t>Iowa </a:t>
            </a:r>
            <a:r>
              <a:rPr lang="en-US" sz="1200" i="1" dirty="0" err="1">
                <a:latin typeface="Times New Roman" panose="02020603050405020304" pitchFamily="18" charset="0"/>
                <a:cs typeface="Times New Roman" panose="02020603050405020304" pitchFamily="18" charset="0"/>
              </a:rPr>
              <a:t>Stormwater</a:t>
            </a:r>
            <a:r>
              <a:rPr lang="en-US" sz="1200" i="1" dirty="0">
                <a:latin typeface="Times New Roman" panose="02020603050405020304" pitchFamily="18" charset="0"/>
                <a:cs typeface="Times New Roman" panose="02020603050405020304" pitchFamily="18" charset="0"/>
              </a:rPr>
              <a:t> Management Manual, </a:t>
            </a:r>
            <a:r>
              <a:rPr lang="en-US" sz="1200" dirty="0">
                <a:latin typeface="Times New Roman" panose="02020603050405020304" pitchFamily="18" charset="0"/>
                <a:cs typeface="Times New Roman" panose="02020603050405020304" pitchFamily="18" charset="0"/>
              </a:rPr>
              <a:t>to local jurisdictions about construction, design and landscaping measures that direct water away from structures</a:t>
            </a:r>
          </a:p>
          <a:p>
            <a:endParaRPr lang="en-US" dirty="0"/>
          </a:p>
        </p:txBody>
      </p:sp>
    </p:spTree>
    <p:extLst>
      <p:ext uri="{BB962C8B-B14F-4D97-AF65-F5344CB8AC3E}">
        <p14:creationId xmlns:p14="http://schemas.microsoft.com/office/powerpoint/2010/main" val="1999243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p:spPr>
        <p:txBody>
          <a:bodyPr/>
          <a:lstStyle/>
          <a:p>
            <a:r>
              <a:rPr lang="en-US" dirty="0"/>
              <a:t>Two planning components</a:t>
            </a:r>
            <a:r>
              <a:rPr lang="en-US" baseline="0" dirty="0"/>
              <a:t> at the local level.</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New Roman" pitchFamily="18" charset="0"/>
              </a:rPr>
              <a:t>The Disaster Mitigation Act of 2000 (DMA 2K) requires local jurisdictions to have an approved Hazard Mitigation plan before FEMA will award mitigation project funds.</a:t>
            </a:r>
          </a:p>
          <a:p>
            <a:endParaRPr lang="en-US" baseline="0" dirty="0"/>
          </a:p>
          <a:p>
            <a:r>
              <a:rPr lang="en-US" baseline="0" dirty="0"/>
              <a:t>The FEMA approved Hazard Mitigation Plan is required for all FEMA grant applications and awards. Local jurisdictions must participate, identify mitigation actions, and adopt the plan. The plan must be in approved / adopted status at the time of application and time of award. </a:t>
            </a:r>
          </a:p>
          <a:p>
            <a:endParaRPr lang="en-US" dirty="0"/>
          </a:p>
        </p:txBody>
      </p:sp>
    </p:spTree>
    <p:extLst>
      <p:ext uri="{BB962C8B-B14F-4D97-AF65-F5344CB8AC3E}">
        <p14:creationId xmlns:p14="http://schemas.microsoft.com/office/powerpoint/2010/main" val="264547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p:spPr>
        <p:txBody>
          <a:bodyPr/>
          <a:lstStyle/>
          <a:p>
            <a:r>
              <a:rPr lang="en-US" dirty="0"/>
              <a:t>44 CFR (Sec. 206.40206.440) – discusses requirements for the HMGP e</a:t>
            </a:r>
            <a:r>
              <a:rPr lang="en-US" baseline="0" dirty="0"/>
              <a:t>ligibility</a:t>
            </a:r>
            <a:r>
              <a:rPr lang="en-US" dirty="0"/>
              <a:t> (planning, project eligibility, state admin plan, appeals)</a:t>
            </a:r>
          </a:p>
          <a:p>
            <a:r>
              <a:rPr lang="en-US" dirty="0"/>
              <a:t>Iowa Code 29C.6 – Proclamation of disaster by governor, State</a:t>
            </a:r>
            <a:r>
              <a:rPr lang="en-US" baseline="0" dirty="0"/>
              <a:t> 10% match authorization, </a:t>
            </a:r>
          </a:p>
          <a:p>
            <a:r>
              <a:rPr lang="en-US" baseline="0" dirty="0"/>
              <a:t>IAC, EM (605), Ch. 7 – partnership agreements, duties and responsibilities of county/city personnel, updating of the county plan</a:t>
            </a:r>
            <a:endParaRPr lang="en-US" dirty="0"/>
          </a:p>
        </p:txBody>
      </p:sp>
    </p:spTree>
    <p:extLst>
      <p:ext uri="{BB962C8B-B14F-4D97-AF65-F5344CB8AC3E}">
        <p14:creationId xmlns:p14="http://schemas.microsoft.com/office/powerpoint/2010/main" val="26977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BCA tool is available</a:t>
            </a:r>
            <a:r>
              <a:rPr lang="en-US" baseline="0" dirty="0"/>
              <a:t> for download on the FEMA website and has been updated to an excel format. In Iowa, we generally have our applicants submit the required documentation for review and develop the BCA on their behalf. But applicant’s have the ability to generate and submit a BCA report and documentation to their state representatives. </a:t>
            </a:r>
          </a:p>
          <a:p>
            <a:endParaRPr lang="en-US" baseline="0" dirty="0"/>
          </a:p>
          <a:p>
            <a:r>
              <a:rPr lang="en-US" baseline="0" dirty="0"/>
              <a:t>FEMA has built in some standard values to calculate monetary impacts for loss of services –</a:t>
            </a:r>
          </a:p>
          <a:p>
            <a:endParaRPr lang="en-US" baseline="0" dirty="0"/>
          </a:p>
          <a:p>
            <a:r>
              <a:rPr lang="en-US" baseline="0" dirty="0"/>
              <a:t>BCR must be greater than 1.0 and can include social and environmental impacts</a:t>
            </a:r>
            <a:endParaRPr lang="en-US" dirty="0"/>
          </a:p>
        </p:txBody>
      </p:sp>
    </p:spTree>
    <p:extLst>
      <p:ext uri="{BB962C8B-B14F-4D97-AF65-F5344CB8AC3E}">
        <p14:creationId xmlns:p14="http://schemas.microsoft.com/office/powerpoint/2010/main" val="1415311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p:spPr>
        <p:txBody>
          <a:bodyPr/>
          <a:lstStyle/>
          <a:p>
            <a:r>
              <a:rPr lang="en-US" dirty="0"/>
              <a:t>Add link</a:t>
            </a:r>
            <a:r>
              <a:rPr lang="en-US" baseline="0" dirty="0"/>
              <a:t> to FEMA’s EHP checklist</a:t>
            </a:r>
          </a:p>
          <a:p>
            <a:endParaRPr lang="en-US" dirty="0"/>
          </a:p>
        </p:txBody>
      </p:sp>
    </p:spTree>
    <p:extLst>
      <p:ext uri="{BB962C8B-B14F-4D97-AF65-F5344CB8AC3E}">
        <p14:creationId xmlns:p14="http://schemas.microsoft.com/office/powerpoint/2010/main" val="72759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2000"/>
            <a:r>
              <a:rPr lang="en-US" sz="1200" b="1" dirty="0">
                <a:latin typeface="Times New Roman" pitchFamily="18" charset="0"/>
              </a:rPr>
              <a:t>Hazard Mitigation Grant Program (HMGP)</a:t>
            </a:r>
          </a:p>
          <a:p>
            <a:pPr marL="457200" indent="-457200" defTabSz="762000">
              <a:buFont typeface="Arial" panose="020B0604020202020204" pitchFamily="34" charset="0"/>
              <a:buChar char="•"/>
            </a:pPr>
            <a:r>
              <a:rPr lang="en-US" sz="1200" dirty="0">
                <a:latin typeface="Times New Roman" pitchFamily="18" charset="0"/>
              </a:rPr>
              <a:t>Authorized by the </a:t>
            </a:r>
            <a:r>
              <a:rPr lang="en-US" sz="1200" i="1" u="sng" dirty="0">
                <a:latin typeface="Times New Roman" pitchFamily="18" charset="0"/>
              </a:rPr>
              <a:t>Robert T. Stafford Disaster Relief and Emergency Assistance Act</a:t>
            </a:r>
            <a:r>
              <a:rPr lang="en-US" sz="1200" i="1" dirty="0">
                <a:latin typeface="Times New Roman" pitchFamily="18" charset="0"/>
              </a:rPr>
              <a:t>, </a:t>
            </a:r>
            <a:r>
              <a:rPr lang="en-US" sz="1200" dirty="0">
                <a:latin typeface="Times New Roman" pitchFamily="18" charset="0"/>
              </a:rPr>
              <a:t>Public Law 93-288, As Amended, Section 404</a:t>
            </a:r>
          </a:p>
          <a:p>
            <a:pPr defTabSz="762000" eaLnBrk="0" hangingPunct="0"/>
            <a:r>
              <a:rPr lang="en-US" sz="1200" b="1" dirty="0">
                <a:latin typeface="Times New Roman" pitchFamily="18" charset="0"/>
              </a:rPr>
              <a:t>When:</a:t>
            </a:r>
            <a:r>
              <a:rPr lang="en-US" sz="1200" dirty="0">
                <a:latin typeface="Times New Roman" pitchFamily="18" charset="0"/>
              </a:rPr>
              <a:t>  President Declares Major Disaster</a:t>
            </a:r>
          </a:p>
          <a:p>
            <a:pPr defTabSz="762000" eaLnBrk="0" hangingPunct="0"/>
            <a:endParaRPr lang="en-US" sz="1200" dirty="0">
              <a:latin typeface="Times New Roman" pitchFamily="18" charset="0"/>
            </a:endParaRPr>
          </a:p>
          <a:p>
            <a:pPr defTabSz="762000" eaLnBrk="0" hangingPunct="0"/>
            <a:r>
              <a:rPr lang="en-US" sz="1200" b="1" dirty="0">
                <a:latin typeface="Times New Roman" pitchFamily="18" charset="0"/>
              </a:rPr>
              <a:t>To:</a:t>
            </a:r>
            <a:r>
              <a:rPr lang="en-US" sz="1200" dirty="0">
                <a:latin typeface="Times New Roman" pitchFamily="18" charset="0"/>
              </a:rPr>
              <a:t> 	- State, Tribal, and Local Governments</a:t>
            </a:r>
          </a:p>
          <a:p>
            <a:pPr defTabSz="762000" eaLnBrk="0" hangingPunct="0"/>
            <a:r>
              <a:rPr lang="en-US" sz="1200" dirty="0">
                <a:latin typeface="Times New Roman" pitchFamily="18" charset="0"/>
              </a:rPr>
              <a:t>	- Certain Private Non-profit Organizations</a:t>
            </a:r>
          </a:p>
          <a:p>
            <a:pPr defTabSz="762000" eaLnBrk="0" hangingPunct="0"/>
            <a:endParaRPr lang="en-US" sz="1200" dirty="0">
              <a:latin typeface="Times New Roman" pitchFamily="18" charset="0"/>
            </a:endParaRPr>
          </a:p>
          <a:p>
            <a:pPr defTabSz="762000" eaLnBrk="0" hangingPunct="0"/>
            <a:r>
              <a:rPr lang="en-US" sz="1200" b="1" dirty="0">
                <a:latin typeface="Times New Roman" pitchFamily="18" charset="0"/>
              </a:rPr>
              <a:t>For:</a:t>
            </a:r>
            <a:r>
              <a:rPr lang="en-US" sz="1200" dirty="0">
                <a:latin typeface="Times New Roman" pitchFamily="18" charset="0"/>
              </a:rPr>
              <a:t>	Any measure, project, or action proposed to reduce risk of future damage, hardship, loss or suffering from disasters</a:t>
            </a:r>
          </a:p>
          <a:p>
            <a:pPr marL="457200" indent="-457200" defTabSz="762000">
              <a:buFont typeface="Arial" panose="020B0604020202020204" pitchFamily="34" charset="0"/>
              <a:buChar char="•"/>
            </a:pPr>
            <a:endParaRPr lang="en-US" sz="1200" dirty="0"/>
          </a:p>
          <a:p>
            <a:endParaRPr lang="en-US" dirty="0"/>
          </a:p>
        </p:txBody>
      </p:sp>
    </p:spTree>
    <p:extLst>
      <p:ext uri="{BB962C8B-B14F-4D97-AF65-F5344CB8AC3E}">
        <p14:creationId xmlns:p14="http://schemas.microsoft.com/office/powerpoint/2010/main" val="201493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3633A6F-2ED0-417A-A1E1-34A6258EC5BE}" type="datetimeFigureOut">
              <a:rPr lang="en-US"/>
              <a:pPr>
                <a:defRPr/>
              </a:pPr>
              <a:t>5/18/2024</a:t>
            </a:fld>
            <a:endParaRPr lang="en-US" dirty="0"/>
          </a:p>
        </p:txBody>
      </p:sp>
      <p:sp>
        <p:nvSpPr>
          <p:cNvPr id="5" name="Footer Placeholder 4"/>
          <p:cNvSpPr>
            <a:spLocks noGrp="1"/>
          </p:cNvSpPr>
          <p:nvPr>
            <p:ph type="ftr" sz="quarter" idx="11"/>
          </p:nvPr>
        </p:nvSpPr>
        <p:spPr/>
        <p:txBody>
          <a:bodyPr/>
          <a:lstStyle>
            <a:lvl1pPr algn="ctr" eaLnBrk="0" hangingPunct="0">
              <a:defRPr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5A674C-98F4-408A-AAD7-57B03CFB7BB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968C5D-6B74-4570-A889-40B692F3C096}" type="datetimeFigureOut">
              <a:rPr lang="en-US"/>
              <a:pPr>
                <a:defRPr/>
              </a:pPr>
              <a:t>5/18/2024</a:t>
            </a:fld>
            <a:endParaRPr lang="en-US" dirty="0"/>
          </a:p>
        </p:txBody>
      </p:sp>
      <p:sp>
        <p:nvSpPr>
          <p:cNvPr id="5" name="Footer Placeholder 4"/>
          <p:cNvSpPr>
            <a:spLocks noGrp="1"/>
          </p:cNvSpPr>
          <p:nvPr>
            <p:ph type="ftr" sz="quarter" idx="11"/>
          </p:nvPr>
        </p:nvSpPr>
        <p:spPr/>
        <p:txBody>
          <a:bodyPr/>
          <a:lstStyle>
            <a:lvl1pPr algn="ctr" eaLnBrk="0" hangingPunct="0">
              <a:defRPr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6B223F-5986-47E9-80F2-A5A8156AE9B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0332FB-5F1B-491B-89DA-A01CF12703A6}" type="datetimeFigureOut">
              <a:rPr lang="en-US"/>
              <a:pPr>
                <a:defRPr/>
              </a:pPr>
              <a:t>5/18/2024</a:t>
            </a:fld>
            <a:endParaRPr lang="en-US" dirty="0"/>
          </a:p>
        </p:txBody>
      </p:sp>
      <p:sp>
        <p:nvSpPr>
          <p:cNvPr id="5" name="Footer Placeholder 4"/>
          <p:cNvSpPr>
            <a:spLocks noGrp="1"/>
          </p:cNvSpPr>
          <p:nvPr>
            <p:ph type="ftr" sz="quarter" idx="11"/>
          </p:nvPr>
        </p:nvSpPr>
        <p:spPr/>
        <p:txBody>
          <a:bodyPr/>
          <a:lstStyle>
            <a:lvl1pPr algn="ctr" eaLnBrk="0" hangingPunct="0">
              <a:defRPr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B2C663-3145-450A-A17A-7917CC0B526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B7E8DBC-E8AD-471D-BA92-F4A15B6B95A6}" type="datetimeFigureOut">
              <a:rPr lang="en-US"/>
              <a:pPr>
                <a:defRPr/>
              </a:pPr>
              <a:t>5/18/2024</a:t>
            </a:fld>
            <a:endParaRPr lang="en-US" dirty="0"/>
          </a:p>
        </p:txBody>
      </p:sp>
      <p:sp>
        <p:nvSpPr>
          <p:cNvPr id="5" name="Footer Placeholder 4"/>
          <p:cNvSpPr>
            <a:spLocks noGrp="1"/>
          </p:cNvSpPr>
          <p:nvPr>
            <p:ph type="ftr" sz="quarter" idx="11"/>
          </p:nvPr>
        </p:nvSpPr>
        <p:spPr/>
        <p:txBody>
          <a:bodyPr/>
          <a:lstStyle>
            <a:lvl1pPr algn="ctr" eaLnBrk="0" hangingPunct="0">
              <a:defRPr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D6B7AC-5B47-461A-9EE8-C5129F6299E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DE0C29FC-07E3-4D65-9490-D0CDEB1CB3A8}" type="datetimeFigureOut">
              <a:rPr lang="en-US"/>
              <a:pPr>
                <a:defRPr/>
              </a:pPr>
              <a:t>5/18/2024</a:t>
            </a:fld>
            <a:endParaRPr lang="en-US" dirty="0"/>
          </a:p>
        </p:txBody>
      </p:sp>
      <p:sp>
        <p:nvSpPr>
          <p:cNvPr id="6" name="Footer Placeholder 5"/>
          <p:cNvSpPr>
            <a:spLocks noGrp="1"/>
          </p:cNvSpPr>
          <p:nvPr>
            <p:ph type="ftr" sz="quarter" idx="11"/>
          </p:nvPr>
        </p:nvSpPr>
        <p:spPr/>
        <p:txBody>
          <a:bodyPr/>
          <a:lstStyle>
            <a:lvl1pPr algn="ctr" eaLnBrk="0" hangingPunct="0">
              <a:defRPr dirty="0">
                <a:solidFill>
                  <a:schemeClr val="tx1">
                    <a:tint val="75000"/>
                  </a:schemeClr>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E657729-21EF-4D3A-8E42-435C63E0D82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835B5D99-E6AB-4DB7-8C38-A708E0F3BA08}" type="datetimeFigureOut">
              <a:rPr lang="en-US"/>
              <a:pPr>
                <a:defRPr/>
              </a:pPr>
              <a:t>5/18/2024</a:t>
            </a:fld>
            <a:endParaRPr lang="en-US" dirty="0"/>
          </a:p>
        </p:txBody>
      </p:sp>
      <p:sp>
        <p:nvSpPr>
          <p:cNvPr id="8" name="Footer Placeholder 7"/>
          <p:cNvSpPr>
            <a:spLocks noGrp="1"/>
          </p:cNvSpPr>
          <p:nvPr>
            <p:ph type="ftr" sz="quarter" idx="11"/>
          </p:nvPr>
        </p:nvSpPr>
        <p:spPr/>
        <p:txBody>
          <a:bodyPr/>
          <a:lstStyle>
            <a:lvl1pPr algn="ctr" eaLnBrk="0" hangingPunct="0">
              <a:defRPr dirty="0">
                <a:solidFill>
                  <a:schemeClr val="tx1">
                    <a:tint val="75000"/>
                  </a:schemeClr>
                </a:solidFill>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381E9627-3DEE-4E1B-85C8-363D2354AFB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6468302-47D3-4E05-B414-694CE0490EE4}" type="datetimeFigureOut">
              <a:rPr lang="en-US"/>
              <a:pPr>
                <a:defRPr/>
              </a:pPr>
              <a:t>5/18/2024</a:t>
            </a:fld>
            <a:endParaRPr lang="en-US" dirty="0"/>
          </a:p>
        </p:txBody>
      </p:sp>
      <p:sp>
        <p:nvSpPr>
          <p:cNvPr id="3" name="Footer Placeholder 2"/>
          <p:cNvSpPr>
            <a:spLocks noGrp="1"/>
          </p:cNvSpPr>
          <p:nvPr>
            <p:ph type="ftr" sz="quarter" idx="11"/>
          </p:nvPr>
        </p:nvSpPr>
        <p:spPr/>
        <p:txBody>
          <a:bodyPr/>
          <a:lstStyle>
            <a:lvl1pPr algn="ctr" eaLnBrk="0" hangingPunct="0">
              <a:defRPr dirty="0">
                <a:solidFill>
                  <a:schemeClr val="tx1">
                    <a:tint val="75000"/>
                  </a:schemeClr>
                </a:solidFill>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113F63A4-4662-4996-94C3-50704175AE4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3197DBB2-73E8-4E38-A190-8DC71D7611FF}" type="datetimeFigureOut">
              <a:rPr lang="en-US"/>
              <a:pPr>
                <a:defRPr/>
              </a:pPr>
              <a:t>5/18/2024</a:t>
            </a:fld>
            <a:endParaRPr lang="en-US" dirty="0"/>
          </a:p>
        </p:txBody>
      </p:sp>
      <p:sp>
        <p:nvSpPr>
          <p:cNvPr id="6" name="Footer Placeholder 5"/>
          <p:cNvSpPr>
            <a:spLocks noGrp="1"/>
          </p:cNvSpPr>
          <p:nvPr>
            <p:ph type="ftr" sz="quarter" idx="11"/>
          </p:nvPr>
        </p:nvSpPr>
        <p:spPr/>
        <p:txBody>
          <a:bodyPr/>
          <a:lstStyle>
            <a:lvl1pPr algn="ctr" eaLnBrk="0" hangingPunct="0">
              <a:defRPr dirty="0">
                <a:solidFill>
                  <a:schemeClr val="tx1">
                    <a:tint val="75000"/>
                  </a:schemeClr>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3424A11-9F2D-4D8B-BD5C-CEC398FB8D2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FDB2D37-6541-46A5-9B62-FCEACDB6A26B}" type="datetimeFigureOut">
              <a:rPr lang="en-US"/>
              <a:pPr>
                <a:defRPr/>
              </a:pPr>
              <a:t>5/18/2024</a:t>
            </a:fld>
            <a:endParaRPr lang="en-US" dirty="0"/>
          </a:p>
        </p:txBody>
      </p:sp>
      <p:sp>
        <p:nvSpPr>
          <p:cNvPr id="6" name="Footer Placeholder 5"/>
          <p:cNvSpPr>
            <a:spLocks noGrp="1"/>
          </p:cNvSpPr>
          <p:nvPr>
            <p:ph type="ftr" sz="quarter" idx="11"/>
          </p:nvPr>
        </p:nvSpPr>
        <p:spPr/>
        <p:txBody>
          <a:bodyPr/>
          <a:lstStyle>
            <a:lvl1pPr algn="ctr" eaLnBrk="0" hangingPunct="0">
              <a:defRPr dirty="0">
                <a:solidFill>
                  <a:schemeClr val="tx1">
                    <a:tint val="75000"/>
                  </a:schemeClr>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08D55F9-E6A1-4474-9A0E-DEE5206B379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8C7E67-BB73-474D-8889-B3FECBF53A9A}" type="datetimeFigureOut">
              <a:rPr lang="en-US"/>
              <a:pPr>
                <a:defRPr/>
              </a:pPr>
              <a:t>5/18/2024</a:t>
            </a:fld>
            <a:endParaRPr lang="en-US" dirty="0"/>
          </a:p>
        </p:txBody>
      </p:sp>
      <p:sp>
        <p:nvSpPr>
          <p:cNvPr id="5" name="Footer Placeholder 4"/>
          <p:cNvSpPr>
            <a:spLocks noGrp="1"/>
          </p:cNvSpPr>
          <p:nvPr>
            <p:ph type="ftr" sz="quarter" idx="11"/>
          </p:nvPr>
        </p:nvSpPr>
        <p:spPr/>
        <p:txBody>
          <a:bodyPr/>
          <a:lstStyle>
            <a:lvl1pPr algn="ctr" eaLnBrk="0" hangingPunct="0">
              <a:defRPr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D77BFB-1BB7-4200-9B24-A5E286EF8A6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CG Times (WN)" charset="0"/>
              </a:defRPr>
            </a:lvl1pPr>
          </a:lstStyle>
          <a:p>
            <a:pPr>
              <a:defRPr/>
            </a:pPr>
            <a:fld id="{067A3323-2C33-41C7-88FB-2555DF962536}" type="datetimeFigureOut">
              <a:rPr lang="en-US"/>
              <a:pPr>
                <a:defRPr/>
              </a:pPr>
              <a:t>5/18/2024</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200" dirty="0">
                <a:solidFill>
                  <a:schemeClr val="tx2">
                    <a:shade val="90000"/>
                  </a:schemeClr>
                </a:solidFill>
                <a:latin typeface="CG Times (WN)"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CG Times (WN)" charset="0"/>
              </a:defRPr>
            </a:lvl1pPr>
          </a:lstStyle>
          <a:p>
            <a:pPr>
              <a:defRPr/>
            </a:pPr>
            <a:fld id="{380333F1-F3A3-4F20-81E8-913C9BB1E0AF}" type="slidenum">
              <a:rPr lang="en-US"/>
              <a:pPr>
                <a:defRPr/>
              </a:pPr>
              <a:t>‹#›</a:t>
            </a:fld>
            <a:endParaRPr lang="en-US" dirty="0"/>
          </a:p>
        </p:txBody>
      </p:sp>
      <p:sp>
        <p:nvSpPr>
          <p:cNvPr id="7" name="Text Box 5"/>
          <p:cNvSpPr txBox="1">
            <a:spLocks noChangeArrowheads="1"/>
          </p:cNvSpPr>
          <p:nvPr userDrawn="1"/>
        </p:nvSpPr>
        <p:spPr bwMode="auto">
          <a:xfrm>
            <a:off x="3733800" y="6096000"/>
            <a:ext cx="685800" cy="214313"/>
          </a:xfrm>
          <a:prstGeom prst="rect">
            <a:avLst/>
          </a:prstGeom>
          <a:noFill/>
          <a:ln w="12700">
            <a:noFill/>
            <a:miter lim="800000"/>
            <a:headEnd/>
            <a:tailEnd/>
          </a:ln>
          <a:effectLst/>
        </p:spPr>
        <p:txBody>
          <a:bodyPr>
            <a:spAutoFit/>
          </a:bodyPr>
          <a:lstStyle/>
          <a:p>
            <a:pPr eaLnBrk="0" hangingPunct="0">
              <a:spcBef>
                <a:spcPct val="50000"/>
              </a:spcBef>
              <a:defRPr/>
            </a:pPr>
            <a:endParaRPr lang="en-US" dirty="0">
              <a:latin typeface="CG Times (WN)" charset="0"/>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my.iowahomelandsecurity.org/" TargetMode="External"/><Relationship Id="rId7" Type="http://schemas.openxmlformats.org/officeDocument/2006/relationships/hyperlink" Target="https://arcg.is/0zmq8v"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mailto:femago@fema.dhs.gov" TargetMode="External"/><Relationship Id="rId5" Type="http://schemas.openxmlformats.org/officeDocument/2006/relationships/hyperlink" Target="https://www.fema.gov/grants/guidance-tools/fema-go" TargetMode="External"/><Relationship Id="rId4" Type="http://schemas.openxmlformats.org/officeDocument/2006/relationships/hyperlink" Target="https://go.fema.gov/login?redirect=%2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www.fema.gov/sites/default/files/2020-08/fema_bric-and-building-codes_support_document_August_2020.pdf" TargetMode="External"/><Relationship Id="rId13" Type="http://schemas.openxmlformats.org/officeDocument/2006/relationships/hyperlink" Target="https://www.fema.gov/sites/default/files/2020-08/fema_bric-technical-criteria-support-document_08-01-2020_0.PDF" TargetMode="External"/><Relationship Id="rId3" Type="http://schemas.openxmlformats.org/officeDocument/2006/relationships/hyperlink" Target="https://www.fema.gov/sites/default/files/2020-07/fy15_HMA_Guidance.pdf" TargetMode="External"/><Relationship Id="rId7" Type="http://schemas.openxmlformats.org/officeDocument/2006/relationships/hyperlink" Target="https://www.fema.gov/grants/mitigation/floods" TargetMode="External"/><Relationship Id="rId12" Type="http://schemas.openxmlformats.org/officeDocument/2006/relationships/hyperlink" Target="https://www.fema.gov/sites/default/files/2020-08/fema_bric-direct-techinical-assistance_support_document_08-2020.pdf"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fema.gov/grants/mitigation/fy2021-nofo" TargetMode="External"/><Relationship Id="rId11" Type="http://schemas.openxmlformats.org/officeDocument/2006/relationships/hyperlink" Target="https://www.fema.gov/sites/default/files/2020-08/fema_bric-mitigation-planning-activities_support_document_08-2020.pdf" TargetMode="External"/><Relationship Id="rId5" Type="http://schemas.openxmlformats.org/officeDocument/2006/relationships/hyperlink" Target="https://homelandsecurity.iowa.gov/grants-overview/grants/#HMA" TargetMode="External"/><Relationship Id="rId15" Type="http://schemas.openxmlformats.org/officeDocument/2006/relationships/hyperlink" Target="https://www.fema.gov/sites/default/files/2020-08/fema_hma_cost-share-guide.pdf" TargetMode="External"/><Relationship Id="rId10" Type="http://schemas.openxmlformats.org/officeDocument/2006/relationships/hyperlink" Target="https://www.fema.gov/sites/default/files/2020-08/fema_bric-protect-scoping-activities_support_document_08-2020.pdf" TargetMode="External"/><Relationship Id="rId4" Type="http://schemas.openxmlformats.org/officeDocument/2006/relationships/hyperlink" Target="https://www.fema.gov/sites/default/files/2020-07/fy15_hma_addendum.pdf" TargetMode="External"/><Relationship Id="rId9" Type="http://schemas.openxmlformats.org/officeDocument/2006/relationships/hyperlink" Target="https://www.fema.gov/sites/default/files/2020-08/fema_bric-partnership-activities_support_document_08-2020.pdf" TargetMode="External"/><Relationship Id="rId14" Type="http://schemas.openxmlformats.org/officeDocument/2006/relationships/hyperlink" Target="https://www.fema.gov/sites/default/files/2020-08/fema_bric-qualitative-criteria_support_document_08-2020.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Aimee.Bartlett@iowa.gov"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mailto:HSEMDmitigation@iowa.gov" TargetMode="External"/><Relationship Id="rId4" Type="http://schemas.openxmlformats.org/officeDocument/2006/relationships/hyperlink" Target="mailto:Jonathan.Pogones@iow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SEMD Logo"/>
          <p:cNvPicPr>
            <a:picLocks noChangeAspect="1"/>
          </p:cNvPicPr>
          <p:nvPr/>
        </p:nvPicPr>
        <p:blipFill>
          <a:blip r:embed="rId3" cstate="print">
            <a:lum bright="18000" contrast="4000"/>
          </a:blip>
          <a:stretch>
            <a:fillRect/>
          </a:stretch>
        </p:blipFill>
        <p:spPr>
          <a:xfrm>
            <a:off x="533400" y="381000"/>
            <a:ext cx="2590800" cy="2590800"/>
          </a:xfrm>
          <a:prstGeom prst="rect">
            <a:avLst/>
          </a:prstGeom>
          <a:effectLst>
            <a:outerShdw blurRad="50800" dist="50800" dir="5400000" algn="ctr" rotWithShape="0">
              <a:srgbClr val="000000">
                <a:alpha val="0"/>
              </a:srgbClr>
            </a:outerShdw>
          </a:effectLst>
        </p:spPr>
      </p:pic>
      <p:sp>
        <p:nvSpPr>
          <p:cNvPr id="2" name="Slide Number Placeholder 1"/>
          <p:cNvSpPr>
            <a:spLocks noGrp="1"/>
          </p:cNvSpPr>
          <p:nvPr>
            <p:ph type="sldNum" sz="quarter" idx="12"/>
          </p:nvPr>
        </p:nvSpPr>
        <p:spPr/>
        <p:txBody>
          <a:bodyPr/>
          <a:lstStyle/>
          <a:p>
            <a:pPr>
              <a:defRPr/>
            </a:pPr>
            <a:fld id="{9727AC27-E55C-4F89-90A4-53C6A1E83EBE}" type="slidenum">
              <a:rPr lang="en-US" smtClean="0"/>
              <a:pPr>
                <a:defRPr/>
              </a:pPr>
              <a:t>1</a:t>
            </a:fld>
            <a:endParaRPr lang="en-US" dirty="0"/>
          </a:p>
        </p:txBody>
      </p:sp>
      <p:sp>
        <p:nvSpPr>
          <p:cNvPr id="14339" name="TextBox 2"/>
          <p:cNvSpPr txBox="1">
            <a:spLocks noGrp="1" noChangeArrowheads="1"/>
          </p:cNvSpPr>
          <p:nvPr>
            <p:ph type="title" idx="4294967295"/>
          </p:nvPr>
        </p:nvSpPr>
        <p:spPr bwMode="auto">
          <a:xfrm>
            <a:off x="1752600" y="3276600"/>
            <a:ext cx="6477000" cy="144655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Hazard Mitigation Assistance Programs</a:t>
            </a:r>
          </a:p>
        </p:txBody>
      </p:sp>
    </p:spTree>
    <p:extLst>
      <p:ext uri="{BB962C8B-B14F-4D97-AF65-F5344CB8AC3E}">
        <p14:creationId xmlns:p14="http://schemas.microsoft.com/office/powerpoint/2010/main" val="100273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FEMA HMA Programs</a:t>
            </a:r>
          </a:p>
        </p:txBody>
      </p:sp>
      <p:sp>
        <p:nvSpPr>
          <p:cNvPr id="3" name="Content Placeholder 2"/>
          <p:cNvSpPr>
            <a:spLocks noGrp="1"/>
          </p:cNvSpPr>
          <p:nvPr>
            <p:ph idx="1"/>
          </p:nvPr>
        </p:nvSpPr>
        <p:spPr/>
        <p:txBody>
          <a:bodyPr/>
          <a:lstStyle/>
          <a:p>
            <a:r>
              <a:rPr lang="en-US" sz="2800" b="1" dirty="0">
                <a:latin typeface="Times New Roman" panose="02020603050405020304" pitchFamily="18" charset="0"/>
                <a:cs typeface="Times New Roman" panose="02020603050405020304" pitchFamily="18" charset="0"/>
              </a:rPr>
              <a:t>Building Resilient Infrastructure and Communities (BRIC)</a:t>
            </a:r>
          </a:p>
          <a:p>
            <a:pPr marL="685800" lvl="1">
              <a:buFont typeface="Arial" panose="020B0604020202020204" pitchFamily="34" charset="0"/>
              <a:buChar char="•"/>
            </a:pPr>
            <a:r>
              <a:rPr lang="en-US" sz="2200" dirty="0">
                <a:latin typeface="Times New Roman" pitchFamily="18" charset="0"/>
              </a:rPr>
              <a:t>Provides funds for hazard mitigation planning and projects on an annual basis</a:t>
            </a:r>
          </a:p>
          <a:p>
            <a:pPr marL="685800" lvl="1">
              <a:buFont typeface="Arial" panose="020B0604020202020204" pitchFamily="34" charset="0"/>
              <a:buChar char="•"/>
            </a:pPr>
            <a:r>
              <a:rPr lang="en-US" sz="2200" dirty="0">
                <a:latin typeface="Times New Roman" pitchFamily="18" charset="0"/>
              </a:rPr>
              <a:t>FEMA will set-aside 6% from federal post-disaster grant funding</a:t>
            </a:r>
            <a:endParaRPr lang="en-US" sz="2200" dirty="0"/>
          </a:p>
          <a:p>
            <a:pPr marL="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Flood Mitigation Assistance (FMA)</a:t>
            </a:r>
          </a:p>
          <a:p>
            <a:pPr marL="685800"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Provides funds for planning and projects to reduce or eliminate risk of flood damage to buildings that re insured under the National Flood Insurance Program (NFIP) on an annual basis</a:t>
            </a:r>
          </a:p>
          <a:p>
            <a:pPr marL="685800"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97B2C663-3145-450A-A17A-7917CC0B5266}" type="slidenum">
              <a:rPr lang="en-US" smtClean="0"/>
              <a:pPr>
                <a:defRPr/>
              </a:pPr>
              <a:t>10</a:t>
            </a:fld>
            <a:endParaRPr lang="en-US" dirty="0"/>
          </a:p>
        </p:txBody>
      </p:sp>
    </p:spTree>
    <p:extLst>
      <p:ext uri="{BB962C8B-B14F-4D97-AF65-F5344CB8AC3E}">
        <p14:creationId xmlns:p14="http://schemas.microsoft.com/office/powerpoint/2010/main" val="223882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1"/>
          <p:cNvSpPr>
            <a:spLocks noGrp="1"/>
          </p:cNvSpPr>
          <p:nvPr>
            <p:ph type="sldNum" sz="quarter" idx="12"/>
          </p:nvPr>
        </p:nvSpPr>
        <p:spPr/>
        <p:txBody>
          <a:bodyPr/>
          <a:lstStyle/>
          <a:p>
            <a:pPr>
              <a:defRPr/>
            </a:pPr>
            <a:fld id="{FB365B0B-8DF7-4B5B-BDB0-31FD3A7B1875}" type="slidenum">
              <a:rPr lang="en-US"/>
              <a:pPr>
                <a:defRPr/>
              </a:pPr>
              <a:t>11</a:t>
            </a:fld>
            <a:endParaRPr lang="en-US" dirty="0"/>
          </a:p>
        </p:txBody>
      </p:sp>
      <p:graphicFrame>
        <p:nvGraphicFramePr>
          <p:cNvPr id="2050" name="Object 1027">
            <a:hlinkClick r:id="" action="ppaction://ole?verb=0"/>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419506248"/>
              </p:ext>
            </p:extLst>
          </p:nvPr>
        </p:nvGraphicFramePr>
        <p:xfrm>
          <a:off x="6894513" y="2590800"/>
          <a:ext cx="1612900" cy="914400"/>
        </p:xfrm>
        <a:graphic>
          <a:graphicData uri="http://schemas.openxmlformats.org/presentationml/2006/ole">
            <mc:AlternateContent xmlns:mc="http://schemas.openxmlformats.org/markup-compatibility/2006">
              <mc:Choice xmlns:v="urn:schemas-microsoft-com:vml" Requires="v">
                <p:oleObj spid="_x0000_s1068" name="Clip" r:id="rId4" imgW="6657840" imgH="3657600" progId="">
                  <p:embed/>
                </p:oleObj>
              </mc:Choice>
              <mc:Fallback>
                <p:oleObj name="Clip" r:id="rId4" imgW="6657840" imgH="3657600" progId="">
                  <p:embed/>
                  <p:pic>
                    <p:nvPicPr>
                      <p:cNvPr id="2050" name="Object 1027">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513" y="2590800"/>
                        <a:ext cx="1612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028">
            <a:hlinkClick r:id="" action="ppaction://ole?verb=0"/>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52016824"/>
              </p:ext>
            </p:extLst>
          </p:nvPr>
        </p:nvGraphicFramePr>
        <p:xfrm>
          <a:off x="7112000" y="4343400"/>
          <a:ext cx="1597025" cy="762000"/>
        </p:xfrm>
        <a:graphic>
          <a:graphicData uri="http://schemas.openxmlformats.org/presentationml/2006/ole">
            <mc:AlternateContent xmlns:mc="http://schemas.openxmlformats.org/markup-compatibility/2006">
              <mc:Choice xmlns:v="urn:schemas-microsoft-com:vml" Requires="v">
                <p:oleObj spid="_x0000_s1069" name="Clip" r:id="rId6" imgW="5613120" imgH="2673000" progId="">
                  <p:embed/>
                </p:oleObj>
              </mc:Choice>
              <mc:Fallback>
                <p:oleObj name="Clip" r:id="rId6" imgW="5613120" imgH="2673000" progId="">
                  <p:embed/>
                  <p:pic>
                    <p:nvPicPr>
                      <p:cNvPr id="2051" name="Object 1028">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0" y="4343400"/>
                        <a:ext cx="1597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1030"/>
          <p:cNvSpPr txBox="1">
            <a:spLocks noChangeArrowheads="1"/>
          </p:cNvSpPr>
          <p:nvPr/>
        </p:nvSpPr>
        <p:spPr bwMode="auto">
          <a:xfrm>
            <a:off x="493713" y="1356062"/>
            <a:ext cx="6400800" cy="4955203"/>
          </a:xfrm>
          <a:prstGeom prst="rect">
            <a:avLst/>
          </a:prstGeom>
          <a:noFill/>
          <a:ln w="12700">
            <a:noFill/>
            <a:miter lim="800000"/>
            <a:headEnd/>
            <a:tailEnd/>
          </a:ln>
        </p:spPr>
        <p:txBody>
          <a:bodyPr>
            <a:spAutoFit/>
          </a:bodyPr>
          <a:lstStyle/>
          <a:p>
            <a:pPr marL="457200" indent="-457200" eaLnBrk="0" hangingPunct="0">
              <a:spcBef>
                <a:spcPct val="50000"/>
              </a:spcBef>
              <a:buFont typeface="Arial" panose="020B0604020202020204" pitchFamily="34" charset="0"/>
              <a:buChar char="•"/>
            </a:pPr>
            <a:r>
              <a:rPr lang="en-US" sz="2800" dirty="0">
                <a:latin typeface="Times New Roman" pitchFamily="18" charset="0"/>
              </a:rPr>
              <a:t>Federal Funds Available - </a:t>
            </a:r>
            <a:r>
              <a:rPr lang="en-US" sz="2400" dirty="0">
                <a:latin typeface="Times New Roman" pitchFamily="18" charset="0"/>
              </a:rPr>
              <a:t>The total Federal assistance under the HMGP shall not exceed 20% of the total estimated Federal assistance (excluding admin.) provided under Stafford Act disaster relief funding.</a:t>
            </a:r>
          </a:p>
          <a:p>
            <a:pPr marL="457200" indent="-457200" eaLnBrk="0" hangingPunct="0">
              <a:spcBef>
                <a:spcPct val="50000"/>
              </a:spcBef>
              <a:buFont typeface="Arial" panose="020B0604020202020204" pitchFamily="34" charset="0"/>
              <a:buChar char="•"/>
            </a:pPr>
            <a:r>
              <a:rPr lang="en-US" sz="2400" dirty="0">
                <a:latin typeface="Times New Roman" pitchFamily="18" charset="0"/>
              </a:rPr>
              <a:t>HSEMD will select and develop applications for funding</a:t>
            </a:r>
          </a:p>
          <a:p>
            <a:pPr marL="914400" lvl="1" indent="-457200" eaLnBrk="0" hangingPunct="0">
              <a:spcBef>
                <a:spcPct val="50000"/>
              </a:spcBef>
              <a:buFont typeface="Arial" panose="020B0604020202020204" pitchFamily="34" charset="0"/>
              <a:buChar char="•"/>
            </a:pPr>
            <a:r>
              <a:rPr lang="en-US" sz="2400" dirty="0">
                <a:latin typeface="Times New Roman" pitchFamily="18" charset="0"/>
              </a:rPr>
              <a:t>Up to 5% of the award can be for projects without BCAs</a:t>
            </a:r>
          </a:p>
          <a:p>
            <a:pPr marL="914400" lvl="1" indent="-457200" eaLnBrk="0" hangingPunct="0">
              <a:spcBef>
                <a:spcPct val="50000"/>
              </a:spcBef>
              <a:buFont typeface="Arial" panose="020B0604020202020204" pitchFamily="34" charset="0"/>
              <a:buChar char="•"/>
            </a:pPr>
            <a:r>
              <a:rPr lang="en-US" sz="2400" dirty="0">
                <a:latin typeface="Times New Roman" pitchFamily="18" charset="0"/>
              </a:rPr>
              <a:t>Up to 7% of the award can be for planning</a:t>
            </a:r>
          </a:p>
          <a:p>
            <a:pPr marL="914400" lvl="1" indent="-457200" eaLnBrk="0" hangingPunct="0">
              <a:spcBef>
                <a:spcPct val="50000"/>
              </a:spcBef>
              <a:buFont typeface="Arial" panose="020B0604020202020204" pitchFamily="34" charset="0"/>
              <a:buChar char="•"/>
            </a:pPr>
            <a:r>
              <a:rPr lang="en-US" sz="2400" dirty="0">
                <a:latin typeface="Times New Roman" pitchFamily="18" charset="0"/>
              </a:rPr>
              <a:t>Remainder for regular HMA project types</a:t>
            </a:r>
          </a:p>
        </p:txBody>
      </p:sp>
      <p:sp>
        <p:nvSpPr>
          <p:cNvPr id="2055" name="Text Box 1031"/>
          <p:cNvSpPr txBox="1">
            <a:spLocks noGrp="1" noChangeArrowheads="1"/>
          </p:cNvSpPr>
          <p:nvPr>
            <p:ph type="title" idx="4294967295"/>
          </p:nvPr>
        </p:nvSpPr>
        <p:spPr bwMode="auto">
          <a:xfrm>
            <a:off x="609600" y="304800"/>
            <a:ext cx="8077200" cy="1077218"/>
          </a:xfrm>
          <a:prstGeom prst="rect">
            <a:avLst/>
          </a:prstGeom>
          <a:noFill/>
          <a:ln w="12700">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Hazard Mitigation Grant Program (HMGP) Funding Overview</a:t>
            </a:r>
          </a:p>
        </p:txBody>
      </p:sp>
    </p:spTree>
    <p:extLst>
      <p:ext uri="{BB962C8B-B14F-4D97-AF65-F5344CB8AC3E}">
        <p14:creationId xmlns:p14="http://schemas.microsoft.com/office/powerpoint/2010/main" val="23936567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0193"/>
            <a:ext cx="8229600" cy="1143000"/>
          </a:xfrm>
        </p:spPr>
        <p:txBody>
          <a:bodyPr/>
          <a:lstStyle/>
          <a:p>
            <a:r>
              <a:rPr lang="en-US" sz="3200" b="1" dirty="0">
                <a:latin typeface="Times New Roman" panose="02020603050405020304" pitchFamily="18" charset="0"/>
                <a:cs typeface="Times New Roman" panose="02020603050405020304" pitchFamily="18" charset="0"/>
              </a:rPr>
              <a:t>BRIC Funding Overview</a:t>
            </a:r>
          </a:p>
        </p:txBody>
      </p:sp>
      <p:sp>
        <p:nvSpPr>
          <p:cNvPr id="3" name="Text Placeholder 2"/>
          <p:cNvSpPr>
            <a:spLocks noGrp="1"/>
          </p:cNvSpPr>
          <p:nvPr>
            <p:ph type="body" idx="1"/>
          </p:nvPr>
        </p:nvSpPr>
        <p:spPr>
          <a:xfrm>
            <a:off x="482600" y="1240284"/>
            <a:ext cx="4040188" cy="639762"/>
          </a:xfrm>
        </p:spPr>
        <p:txBody>
          <a:bodyPr/>
          <a:lstStyle/>
          <a:p>
            <a:r>
              <a:rPr lang="en-US" dirty="0">
                <a:latin typeface="Times New Roman" panose="02020603050405020304" pitchFamily="18" charset="0"/>
                <a:cs typeface="Times New Roman" panose="02020603050405020304" pitchFamily="18" charset="0"/>
              </a:rPr>
              <a:t>Iowa Allocation</a:t>
            </a:r>
          </a:p>
        </p:txBody>
      </p:sp>
      <p:sp>
        <p:nvSpPr>
          <p:cNvPr id="4" name="Content Placeholder 3"/>
          <p:cNvSpPr>
            <a:spLocks noGrp="1"/>
          </p:cNvSpPr>
          <p:nvPr>
            <p:ph sz="half" idx="2"/>
          </p:nvPr>
        </p:nvSpPr>
        <p:spPr>
          <a:xfrm>
            <a:off x="482600" y="2497137"/>
            <a:ext cx="3861594" cy="3306763"/>
          </a:xfrm>
        </p:spPr>
        <p:txBody>
          <a:bodyPr/>
          <a:lstStyle/>
          <a:p>
            <a:pPr marL="0" indent="0">
              <a:buNone/>
            </a:pPr>
            <a:r>
              <a:rPr lang="en-US" sz="2000" b="1" dirty="0">
                <a:latin typeface="Times New Roman" panose="02020603050405020304" pitchFamily="18" charset="0"/>
                <a:cs typeface="Times New Roman" panose="02020603050405020304" pitchFamily="18" charset="0"/>
              </a:rPr>
              <a:t>Capability &amp; Capacity Building Activities</a:t>
            </a:r>
          </a:p>
          <a:p>
            <a:r>
              <a:rPr lang="en-US" sz="2000" dirty="0">
                <a:latin typeface="Times New Roman" panose="02020603050405020304" pitchFamily="18" charset="0"/>
                <a:cs typeface="Times New Roman" panose="02020603050405020304" pitchFamily="18" charset="0"/>
              </a:rPr>
              <a:t>Building codes activities; </a:t>
            </a:r>
          </a:p>
          <a:p>
            <a:r>
              <a:rPr lang="en-US" sz="2000" dirty="0">
                <a:latin typeface="Times New Roman" panose="02020603050405020304" pitchFamily="18" charset="0"/>
                <a:cs typeface="Times New Roman" panose="02020603050405020304" pitchFamily="18" charset="0"/>
              </a:rPr>
              <a:t>Partnerships;</a:t>
            </a:r>
          </a:p>
          <a:p>
            <a:r>
              <a:rPr lang="en-US" sz="2000" dirty="0">
                <a:latin typeface="Times New Roman" panose="02020603050405020304" pitchFamily="18" charset="0"/>
                <a:cs typeface="Times New Roman" panose="02020603050405020304" pitchFamily="18" charset="0"/>
              </a:rPr>
              <a:t>Project Scoping;</a:t>
            </a:r>
          </a:p>
          <a:p>
            <a:r>
              <a:rPr lang="en-US" sz="2000" dirty="0">
                <a:latin typeface="Times New Roman" panose="02020603050405020304" pitchFamily="18" charset="0"/>
                <a:cs typeface="Times New Roman" panose="02020603050405020304" pitchFamily="18" charset="0"/>
              </a:rPr>
              <a:t>Mitigation planning and related activities (limited to $500,000 per state)</a:t>
            </a:r>
          </a:p>
          <a:p>
            <a:pPr marL="0" indent="0">
              <a:buNone/>
            </a:pPr>
            <a:r>
              <a:rPr lang="en-US" sz="2000" b="1" dirty="0">
                <a:latin typeface="Times New Roman" panose="02020603050405020304" pitchFamily="18" charset="0"/>
                <a:cs typeface="Times New Roman" panose="02020603050405020304" pitchFamily="18" charset="0"/>
              </a:rPr>
              <a:t>Mitigation Projects</a:t>
            </a:r>
          </a:p>
        </p:txBody>
      </p:sp>
      <p:sp>
        <p:nvSpPr>
          <p:cNvPr id="5" name="Text Placeholder 4"/>
          <p:cNvSpPr>
            <a:spLocks noGrp="1"/>
          </p:cNvSpPr>
          <p:nvPr>
            <p:ph type="body" sz="quarter" idx="3"/>
          </p:nvPr>
        </p:nvSpPr>
        <p:spPr>
          <a:xfrm>
            <a:off x="4645024" y="1304926"/>
            <a:ext cx="4041775" cy="639762"/>
          </a:xfrm>
        </p:spPr>
        <p:txBody>
          <a:bodyPr/>
          <a:lstStyle/>
          <a:p>
            <a:r>
              <a:rPr lang="en-US" dirty="0">
                <a:latin typeface="Times New Roman" panose="02020603050405020304" pitchFamily="18" charset="0"/>
                <a:cs typeface="Times New Roman" panose="02020603050405020304" pitchFamily="18" charset="0"/>
              </a:rPr>
              <a:t>National Competition for Mitigation Projects</a:t>
            </a:r>
          </a:p>
        </p:txBody>
      </p:sp>
      <p:sp>
        <p:nvSpPr>
          <p:cNvPr id="6" name="Content Placeholder 5"/>
          <p:cNvSpPr>
            <a:spLocks noGrp="1"/>
          </p:cNvSpPr>
          <p:nvPr>
            <p:ph sz="quarter" idx="4"/>
          </p:nvPr>
        </p:nvSpPr>
        <p:spPr>
          <a:xfrm>
            <a:off x="4522788" y="1944688"/>
            <a:ext cx="4164011" cy="3951288"/>
          </a:xfrm>
        </p:spPr>
        <p:txBody>
          <a:bodyPr/>
          <a:lstStyle/>
          <a:p>
            <a:pPr marL="0" indent="0">
              <a:buNone/>
            </a:pPr>
            <a:r>
              <a:rPr lang="en-US" sz="2000" dirty="0">
                <a:latin typeface="Times New Roman" panose="02020603050405020304" pitchFamily="18" charset="0"/>
                <a:cs typeface="Times New Roman" panose="02020603050405020304" pitchFamily="18" charset="0"/>
              </a:rPr>
              <a:t>Competitive mitigation projects must</a:t>
            </a:r>
          </a:p>
          <a:p>
            <a:r>
              <a:rPr lang="en-US" sz="2000" dirty="0">
                <a:latin typeface="Times New Roman" panose="02020603050405020304" pitchFamily="18" charset="0"/>
                <a:cs typeface="Times New Roman" panose="02020603050405020304" pitchFamily="18" charset="0"/>
              </a:rPr>
              <a:t>Be cost-effective</a:t>
            </a:r>
          </a:p>
          <a:p>
            <a:r>
              <a:rPr lang="en-US" sz="2000" dirty="0">
                <a:latin typeface="Times New Roman" panose="02020603050405020304" pitchFamily="18" charset="0"/>
                <a:cs typeface="Times New Roman" panose="02020603050405020304" pitchFamily="18" charset="0"/>
              </a:rPr>
              <a:t>Increase resilience and public safety;</a:t>
            </a:r>
          </a:p>
          <a:p>
            <a:r>
              <a:rPr lang="en-US" sz="2000" dirty="0">
                <a:latin typeface="Times New Roman" panose="02020603050405020304" pitchFamily="18" charset="0"/>
                <a:cs typeface="Times New Roman" panose="02020603050405020304" pitchFamily="18" charset="0"/>
              </a:rPr>
              <a:t>Reduce injuries and loss of life; and</a:t>
            </a:r>
          </a:p>
          <a:p>
            <a:r>
              <a:rPr lang="en-US" sz="2000" dirty="0">
                <a:latin typeface="Times New Roman" panose="02020603050405020304" pitchFamily="18" charset="0"/>
                <a:cs typeface="Times New Roman" panose="02020603050405020304" pitchFamily="18" charset="0"/>
              </a:rPr>
              <a:t>Reduce damage and destruction to property, critical services, facilities, and infrastructure</a:t>
            </a:r>
          </a:p>
          <a:p>
            <a:pPr marL="0" indent="0">
              <a:buNone/>
            </a:pPr>
            <a:r>
              <a:rPr lang="en-US" sz="2000" dirty="0">
                <a:latin typeface="Times New Roman" panose="02020603050405020304" pitchFamily="18" charset="0"/>
                <a:cs typeface="Times New Roman" panose="02020603050405020304" pitchFamily="18" charset="0"/>
              </a:rPr>
              <a:t>And must aligned with the criteria outlined in the BRIC Funding Announcement: </a:t>
            </a:r>
          </a:p>
          <a:p>
            <a:r>
              <a:rPr lang="en-US" sz="2000" dirty="0">
                <a:latin typeface="Times New Roman" panose="02020603050405020304" pitchFamily="18" charset="0"/>
                <a:cs typeface="Times New Roman" panose="02020603050405020304" pitchFamily="18" charset="0"/>
              </a:rPr>
              <a:t>Technical Evaluation Criteria and</a:t>
            </a:r>
          </a:p>
          <a:p>
            <a:r>
              <a:rPr lang="en-US" sz="2000" dirty="0">
                <a:latin typeface="Times New Roman" panose="02020603050405020304" pitchFamily="18" charset="0"/>
                <a:cs typeface="Times New Roman" panose="02020603050405020304" pitchFamily="18" charset="0"/>
              </a:rPr>
              <a:t>Qualitative Evaluation Criteria</a:t>
            </a:r>
          </a:p>
          <a:p>
            <a:pPr marL="0" indent="0">
              <a:buNone/>
            </a:pPr>
            <a:endParaRPr lang="en-US" dirty="0"/>
          </a:p>
          <a:p>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pPr>
              <a:defRPr/>
            </a:pPr>
            <a:fld id="{381E9627-3DEE-4E1B-85C8-363D2354AFBB}" type="slidenum">
              <a:rPr lang="en-US" smtClean="0"/>
              <a:pPr>
                <a:defRPr/>
              </a:pPr>
              <a:t>12</a:t>
            </a:fld>
            <a:endParaRPr lang="en-US" dirty="0"/>
          </a:p>
        </p:txBody>
      </p:sp>
      <p:sp>
        <p:nvSpPr>
          <p:cNvPr id="8" name="TextBox 7"/>
          <p:cNvSpPr txBox="1"/>
          <p:nvPr/>
        </p:nvSpPr>
        <p:spPr>
          <a:xfrm>
            <a:off x="610394" y="1921619"/>
            <a:ext cx="3733800" cy="461665"/>
          </a:xfrm>
          <a:prstGeom prst="rect">
            <a:avLst/>
          </a:prstGeom>
          <a:solidFill>
            <a:schemeClr val="bg1"/>
          </a:solidFill>
          <a:ln w="19050">
            <a:solidFill>
              <a:srgbClr val="FF0000"/>
            </a:solidFill>
          </a:ln>
        </p:spPr>
        <p:txBody>
          <a:bodyPr wrap="square" rtlCol="0">
            <a:spAutoFit/>
          </a:bodyPr>
          <a:lstStyle/>
          <a:p>
            <a:r>
              <a:rPr lang="en-US" sz="2400" dirty="0">
                <a:solidFill>
                  <a:srgbClr val="FF0000"/>
                </a:solidFill>
              </a:rPr>
              <a:t>$1,000,000 (FY 2021)</a:t>
            </a:r>
          </a:p>
        </p:txBody>
      </p:sp>
    </p:spTree>
    <p:extLst>
      <p:ext uri="{BB962C8B-B14F-4D97-AF65-F5344CB8AC3E}">
        <p14:creationId xmlns:p14="http://schemas.microsoft.com/office/powerpoint/2010/main" val="129599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3F63A4-4662-4996-94C3-50704175AE40}" type="slidenum">
              <a:rPr lang="en-US" smtClean="0"/>
              <a:pPr>
                <a:defRPr/>
              </a:pPr>
              <a:t>13</a:t>
            </a:fld>
            <a:endParaRPr lang="en-US" dirty="0"/>
          </a:p>
        </p:txBody>
      </p:sp>
      <p:sp>
        <p:nvSpPr>
          <p:cNvPr id="4" name="TextBox 3"/>
          <p:cNvSpPr txBox="1"/>
          <p:nvPr/>
        </p:nvSpPr>
        <p:spPr>
          <a:xfrm>
            <a:off x="533399" y="1034944"/>
            <a:ext cx="8153401" cy="2862322"/>
          </a:xfrm>
          <a:prstGeom prst="rect">
            <a:avLst/>
          </a:prstGeom>
          <a:solidFill>
            <a:schemeClr val="bg1"/>
          </a:solidFill>
          <a:ln w="19050">
            <a:noFill/>
          </a:ln>
        </p:spPr>
        <p:txBody>
          <a:bodyPr wrap="square" rtlCol="0">
            <a:spAutoFit/>
          </a:bodyPr>
          <a:lstStyle/>
          <a:p>
            <a:pPr algn="just"/>
            <a:r>
              <a:rPr lang="en-US" sz="2000" dirty="0">
                <a:solidFill>
                  <a:srgbClr val="000000"/>
                </a:solidFill>
                <a:latin typeface="Times New Roman" panose="02020603050405020304" pitchFamily="18" charset="0"/>
                <a:cs typeface="Times New Roman" panose="02020603050405020304" pitchFamily="18" charset="0"/>
              </a:rPr>
              <a:t>BRIC encourages mitigation projects that meet multiple program priorities:</a:t>
            </a:r>
          </a:p>
          <a:p>
            <a:pPr marL="457200" indent="-457200" algn="just">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Incentivize natural hazard risk reduction activities that mitigate risk to public infrastructure and disadvantaged communities as referenced in EO 14008 </a:t>
            </a:r>
          </a:p>
          <a:p>
            <a:pPr marL="457200" indent="-4572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Mitigate risk to one or more community lifelines</a:t>
            </a:r>
          </a:p>
          <a:p>
            <a:pPr marL="457200" indent="-4572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Incorporate nature-based solutions</a:t>
            </a:r>
          </a:p>
          <a:p>
            <a:pPr marL="457200" indent="-4572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Enhance climate resilience and adaptation</a:t>
            </a:r>
          </a:p>
          <a:p>
            <a:pPr marL="457200" indent="-4572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increase funding to applicants that facilitate the adoption and enforcement of the latest published editions of building codes </a:t>
            </a:r>
          </a:p>
        </p:txBody>
      </p:sp>
      <p:pic>
        <p:nvPicPr>
          <p:cNvPr id="5" name="Picture 2" descr="https://lh6.googleusercontent.com/0n6wAjjkC0-hFm42g_fVkU1Hv9s4FAhrOSh8n1B-VmNzMSw59lJmiEUDJkl29_vA_tUvAKb0Ag2zB_XMqUVRrvSFbZIpc0qyiBQ2oRaI6daGRc7SOLKv60mG0xbHZv637hDH5zo"/>
          <p:cNvPicPr>
            <a:picLocks noChangeAspect="1" noChangeArrowheads="1"/>
          </p:cNvPicPr>
          <p:nvPr/>
        </p:nvPicPr>
        <p:blipFill rotWithShape="1">
          <a:blip r:embed="rId3">
            <a:extLst>
              <a:ext uri="{28A0092B-C50C-407E-A947-70E740481C1C}">
                <a14:useLocalDpi xmlns:a14="http://schemas.microsoft.com/office/drawing/2010/main" val="0"/>
              </a:ext>
            </a:extLst>
          </a:blip>
          <a:srcRect l="3099" t="17496" r="4400" b="31723"/>
          <a:stretch/>
        </p:blipFill>
        <p:spPr bwMode="auto">
          <a:xfrm>
            <a:off x="1208574" y="3830171"/>
            <a:ext cx="6637317" cy="29150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idx="4294967295"/>
          </p:nvPr>
        </p:nvSpPr>
        <p:spPr bwMode="auto">
          <a:xfrm>
            <a:off x="2216219" y="452733"/>
            <a:ext cx="4622037" cy="582211"/>
          </a:xfrm>
          <a:prstGeom prst="rect">
            <a:avLst/>
          </a:prstGeom>
          <a:noFill/>
          <a:ln w="12700">
            <a:noFill/>
            <a:prstDash/>
            <a:miter lim="800000"/>
            <a:headEnd/>
            <a:tailEnd/>
          </a:ln>
          <a:effectLst/>
        </p:spPr>
        <p:txBody>
          <a:bodyPr rot="0" spcFirstLastPara="0" vertOverflow="overflow" horzOverflow="overflow" vert="horz" wrap="non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BRIC Program Priorities</a:t>
            </a:r>
          </a:p>
        </p:txBody>
      </p:sp>
    </p:spTree>
    <p:extLst>
      <p:ext uri="{BB962C8B-B14F-4D97-AF65-F5344CB8AC3E}">
        <p14:creationId xmlns:p14="http://schemas.microsoft.com/office/powerpoint/2010/main" val="269415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p:txBody>
          <a:bodyPr/>
          <a:lstStyle/>
          <a:p>
            <a:pPr>
              <a:defRPr/>
            </a:pPr>
            <a:fld id="{3E30357A-E591-42E3-9711-7B2D0E1888B1}" type="slidenum">
              <a:rPr lang="en-US"/>
              <a:pPr>
                <a:defRPr/>
              </a:pPr>
              <a:t>14</a:t>
            </a:fld>
            <a:endParaRPr lang="en-US" dirty="0"/>
          </a:p>
        </p:txBody>
      </p:sp>
      <p:sp>
        <p:nvSpPr>
          <p:cNvPr id="23554" name="Rectangle 2"/>
          <p:cNvSpPr>
            <a:spLocks noGrp="1" noChangeArrowheads="1"/>
          </p:cNvSpPr>
          <p:nvPr>
            <p:ph type="title" idx="4294967295"/>
          </p:nvPr>
        </p:nvSpPr>
        <p:spPr bwMode="auto">
          <a:xfrm>
            <a:off x="457200" y="228600"/>
            <a:ext cx="8350250" cy="582211"/>
          </a:xfrm>
          <a:prstGeom prst="rect">
            <a:avLst/>
          </a:prstGeom>
          <a:noFill/>
          <a:ln w="12700">
            <a:noFill/>
            <a:prstDash/>
            <a:miter lim="800000"/>
            <a:headEnd/>
            <a:tailEnd/>
          </a:ln>
          <a:effectLst/>
        </p:spPr>
        <p:txBody>
          <a:bodyPr rot="0" spcFirstLastPara="0" vertOverflow="overflow" horzOverflow="overflow" vert="horz" wrap="squar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BRIC National Competition</a:t>
            </a:r>
          </a:p>
        </p:txBody>
      </p:sp>
      <p:sp>
        <p:nvSpPr>
          <p:cNvPr id="23555" name="Rectangle 3"/>
          <p:cNvSpPr>
            <a:spLocks noChangeArrowheads="1"/>
          </p:cNvSpPr>
          <p:nvPr/>
        </p:nvSpPr>
        <p:spPr bwMode="auto">
          <a:xfrm>
            <a:off x="457200" y="1143000"/>
            <a:ext cx="8001000" cy="5352747"/>
          </a:xfrm>
          <a:prstGeom prst="rect">
            <a:avLst/>
          </a:prstGeom>
          <a:noFill/>
          <a:ln w="12700">
            <a:noFill/>
            <a:miter lim="800000"/>
            <a:headEnd/>
            <a:tailEnd/>
          </a:ln>
        </p:spPr>
        <p:txBody>
          <a:bodyPr wrap="square" lIns="90488" tIns="44450" rIns="90488" bIns="44450">
            <a:spAutoFit/>
          </a:bodyPr>
          <a:lstStyle/>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$50 million (Federal share) per </a:t>
            </a:r>
            <a:r>
              <a:rPr lang="en-US" sz="1800" dirty="0" err="1">
                <a:latin typeface="Times New Roman" pitchFamily="18" charset="0"/>
              </a:rPr>
              <a:t>subapplication</a:t>
            </a:r>
            <a:endParaRPr lang="en-US" sz="1800" dirty="0">
              <a:latin typeface="Times New Roman" pitchFamily="18" charset="0"/>
            </a:endParaRPr>
          </a:p>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No limit on the number of project </a:t>
            </a:r>
            <a:r>
              <a:rPr lang="en-US" sz="1800" dirty="0" err="1">
                <a:latin typeface="Times New Roman" pitchFamily="18" charset="0"/>
              </a:rPr>
              <a:t>subapplications</a:t>
            </a:r>
            <a:r>
              <a:rPr lang="en-US" sz="1800" dirty="0">
                <a:latin typeface="Times New Roman" pitchFamily="18" charset="0"/>
              </a:rPr>
              <a:t> submitted per Applicant / State</a:t>
            </a:r>
          </a:p>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Existing mitigation activities are eligible </a:t>
            </a:r>
          </a:p>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Expanded eligibility for project scoping, project phasing, pre-award costs</a:t>
            </a:r>
          </a:p>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Project must:</a:t>
            </a:r>
          </a:p>
          <a:p>
            <a:pPr marL="914400" lvl="1"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Be cost effective</a:t>
            </a:r>
          </a:p>
          <a:p>
            <a:pPr marL="914400" lvl="1"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Reduce/eliminate risk and damage from future natural hazard</a:t>
            </a:r>
          </a:p>
          <a:p>
            <a:pPr marL="914400" lvl="1"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Meet latest two consensus codes (i.e., 2015, 2018, or 2021 international building code)</a:t>
            </a:r>
          </a:p>
          <a:p>
            <a:pPr marL="914400" lvl="1"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Align with Hazard Mitigation Plan</a:t>
            </a:r>
          </a:p>
          <a:p>
            <a:pPr marL="914400" lvl="1"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Meet all environmental and historic preservation requirements</a:t>
            </a:r>
          </a:p>
          <a:p>
            <a:pPr marL="457200" indent="-457200" defTabSz="762000" eaLnBrk="0" hangingPunct="0">
              <a:spcBef>
                <a:spcPct val="60000"/>
              </a:spcBef>
              <a:buClr>
                <a:schemeClr val="tx1"/>
              </a:buClr>
              <a:buFont typeface="Arial" panose="020B0604020202020204" pitchFamily="34" charset="0"/>
              <a:buChar char="•"/>
            </a:pPr>
            <a:endParaRPr lang="en-US" sz="1800" dirty="0">
              <a:latin typeface="Times New Roman" pitchFamily="18" charset="0"/>
            </a:endParaRPr>
          </a:p>
        </p:txBody>
      </p:sp>
    </p:spTree>
    <p:extLst>
      <p:ext uri="{BB962C8B-B14F-4D97-AF65-F5344CB8AC3E}">
        <p14:creationId xmlns:p14="http://schemas.microsoft.com/office/powerpoint/2010/main" val="19735180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3F63A4-4662-4996-94C3-50704175AE40}" type="slidenum">
              <a:rPr lang="en-US" smtClean="0"/>
              <a:pPr>
                <a:defRPr/>
              </a:pPr>
              <a:t>15</a:t>
            </a:fld>
            <a:endParaRPr lang="en-US" dirty="0"/>
          </a:p>
        </p:txBody>
      </p:sp>
      <p:sp>
        <p:nvSpPr>
          <p:cNvPr id="4" name="TextBox 3"/>
          <p:cNvSpPr txBox="1"/>
          <p:nvPr/>
        </p:nvSpPr>
        <p:spPr>
          <a:xfrm>
            <a:off x="608198" y="1099902"/>
            <a:ext cx="7838090" cy="2554545"/>
          </a:xfrm>
          <a:prstGeom prst="rect">
            <a:avLst/>
          </a:prstGeom>
          <a:solidFill>
            <a:schemeClr val="bg1"/>
          </a:solidFill>
          <a:ln w="19050">
            <a:noFill/>
          </a:ln>
        </p:spPr>
        <p:txBody>
          <a:bodyPr wrap="square" rtlCol="0">
            <a:spAutoFit/>
          </a:bodyPr>
          <a:lstStyle/>
          <a:p>
            <a:pPr marL="457200" indent="-457200" algn="just">
              <a:buFont typeface="Arial" panose="020B0604020202020204" pitchFamily="34" charset="0"/>
              <a:buChar char="•"/>
            </a:pPr>
            <a:r>
              <a:rPr lang="en-US" sz="2000" dirty="0">
                <a:solidFill>
                  <a:srgbClr val="000000"/>
                </a:solidFill>
                <a:latin typeface="CTBTFK+FranklinGothic-Book"/>
              </a:rPr>
              <a:t>Non-financial Direct Technical Assistance will be provided to up to 20 selected communities, two from each region, to support mitigation outcomes listed below </a:t>
            </a:r>
          </a:p>
          <a:p>
            <a:pPr marL="457200" indent="-457200" algn="just">
              <a:buFont typeface="Arial" panose="020B0604020202020204" pitchFamily="34" charset="0"/>
              <a:buChar char="•"/>
            </a:pPr>
            <a:r>
              <a:rPr lang="en-US" sz="2000" dirty="0">
                <a:solidFill>
                  <a:srgbClr val="000000"/>
                </a:solidFill>
                <a:latin typeface="CTBTFK+FranklinGothic-Book"/>
              </a:rPr>
              <a:t>To be considered for non-financial Direct Technical Assistance, communities such as local governments including cities, townships, counties, special district governments and tribal governments may submit one letter of interest to FEMA-BRICDirectTechnicalAssistance@fema.dhs.gov</a:t>
            </a:r>
            <a:endParaRPr lang="en-US" sz="1800" dirty="0">
              <a:solidFill>
                <a:srgbClr val="FF0000"/>
              </a:solidFill>
              <a:latin typeface="IBXQTH+FranklinGothic-Book"/>
            </a:endParaRPr>
          </a:p>
        </p:txBody>
      </p:sp>
      <p:sp>
        <p:nvSpPr>
          <p:cNvPr id="7" name="Rectangle 2"/>
          <p:cNvSpPr>
            <a:spLocks noGrp="1" noChangeArrowheads="1"/>
          </p:cNvSpPr>
          <p:nvPr>
            <p:ph type="title" idx="4294967295"/>
          </p:nvPr>
        </p:nvSpPr>
        <p:spPr bwMode="auto">
          <a:xfrm>
            <a:off x="1490290" y="452733"/>
            <a:ext cx="6073908" cy="582211"/>
          </a:xfrm>
          <a:prstGeom prst="rect">
            <a:avLst/>
          </a:prstGeom>
          <a:noFill/>
          <a:ln w="12700">
            <a:noFill/>
            <a:prstDash/>
            <a:miter lim="800000"/>
            <a:headEnd/>
            <a:tailEnd/>
          </a:ln>
          <a:effectLst/>
        </p:spPr>
        <p:txBody>
          <a:bodyPr rot="0" spcFirstLastPara="0" vertOverflow="overflow" horzOverflow="overflow" vert="horz" wrap="non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BRIC Direct Technical Assistance</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56967" y="3783616"/>
            <a:ext cx="5777234" cy="2755296"/>
          </a:xfrm>
          <a:prstGeom prst="rect">
            <a:avLst/>
          </a:prstGeom>
        </p:spPr>
      </p:pic>
    </p:spTree>
    <p:extLst>
      <p:ext uri="{BB962C8B-B14F-4D97-AF65-F5344CB8AC3E}">
        <p14:creationId xmlns:p14="http://schemas.microsoft.com/office/powerpoint/2010/main" val="284023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0193"/>
            <a:ext cx="8229600" cy="1143000"/>
          </a:xfrm>
        </p:spPr>
        <p:txBody>
          <a:bodyPr/>
          <a:lstStyle/>
          <a:p>
            <a:r>
              <a:rPr lang="en-US" sz="3400" b="1" dirty="0">
                <a:latin typeface="Times New Roman" panose="02020603050405020304" pitchFamily="18" charset="0"/>
                <a:cs typeface="Times New Roman" panose="02020603050405020304" pitchFamily="18" charset="0"/>
              </a:rPr>
              <a:t>FMA Funding Overview</a:t>
            </a:r>
          </a:p>
        </p:txBody>
      </p:sp>
      <p:sp>
        <p:nvSpPr>
          <p:cNvPr id="6" name="Content Placeholder 5"/>
          <p:cNvSpPr>
            <a:spLocks noGrp="1"/>
          </p:cNvSpPr>
          <p:nvPr>
            <p:ph sz="quarter" idx="4"/>
          </p:nvPr>
        </p:nvSpPr>
        <p:spPr>
          <a:xfrm>
            <a:off x="533400" y="1293193"/>
            <a:ext cx="8153399" cy="5063157"/>
          </a:xfrm>
        </p:spPr>
        <p:txBody>
          <a:bodyPr/>
          <a:lstStyle/>
          <a:p>
            <a:r>
              <a:rPr lang="en-US" dirty="0">
                <a:latin typeface="Times New Roman" panose="02020603050405020304" pitchFamily="18" charset="0"/>
                <a:cs typeface="Times New Roman" panose="02020603050405020304" pitchFamily="18" charset="0"/>
              </a:rPr>
              <a:t>No State Allocation</a:t>
            </a:r>
          </a:p>
          <a:p>
            <a:r>
              <a:rPr lang="en-US" dirty="0">
                <a:latin typeface="Times New Roman" panose="02020603050405020304" pitchFamily="18" charset="0"/>
                <a:cs typeface="Times New Roman" panose="02020603050405020304" pitchFamily="18" charset="0"/>
              </a:rPr>
              <a:t>All projects national competitive </a:t>
            </a:r>
          </a:p>
          <a:p>
            <a:pPr lvl="1"/>
            <a:r>
              <a:rPr lang="en-US" dirty="0">
                <a:latin typeface="Times New Roman" panose="02020603050405020304" pitchFamily="18" charset="0"/>
                <a:cs typeface="Times New Roman" panose="02020603050405020304" pitchFamily="18" charset="0"/>
              </a:rPr>
              <a:t>Project Scoping to develop community flood mitigation projects and/or individual flood mitigation projects – Scoring in NOFO</a:t>
            </a:r>
          </a:p>
          <a:p>
            <a:pPr lvl="1"/>
            <a:r>
              <a:rPr lang="en-US" dirty="0">
                <a:latin typeface="Times New Roman" panose="02020603050405020304" pitchFamily="18" charset="0"/>
                <a:cs typeface="Times New Roman" panose="02020603050405020304" pitchFamily="18" charset="0"/>
              </a:rPr>
              <a:t>Community Flood Mitigation Projects to address community flood risk </a:t>
            </a:r>
          </a:p>
          <a:p>
            <a:r>
              <a:rPr lang="en-US" dirty="0">
                <a:latin typeface="Times New Roman" panose="02020603050405020304" pitchFamily="18" charset="0"/>
                <a:cs typeface="Times New Roman" panose="02020603050405020304" pitchFamily="18" charset="0"/>
              </a:rPr>
              <a:t>Priority funding will be given to mitigating NFIP-insured structures</a:t>
            </a:r>
          </a:p>
          <a:p>
            <a:pPr lvl="1"/>
            <a:r>
              <a:rPr lang="en-US" dirty="0">
                <a:latin typeface="Times New Roman" panose="02020603050405020304" pitchFamily="18" charset="0"/>
                <a:cs typeface="Times New Roman" panose="02020603050405020304" pitchFamily="18" charset="0"/>
              </a:rPr>
              <a:t>Severe Repetitive Loss (SRL) and Repetitive Loss (RL) claims data and mapping components should be identified</a:t>
            </a:r>
          </a:p>
          <a:p>
            <a:r>
              <a:rPr lang="en-US" dirty="0">
                <a:latin typeface="Times New Roman" panose="02020603050405020304" pitchFamily="18" charset="0"/>
                <a:cs typeface="Times New Roman" panose="02020603050405020304" pitchFamily="18" charset="0"/>
              </a:rPr>
              <a:t>Funding Caps</a:t>
            </a:r>
          </a:p>
          <a:p>
            <a:pPr lvl="1"/>
            <a:r>
              <a:rPr lang="en-US" dirty="0">
                <a:latin typeface="Times New Roman" panose="02020603050405020304" pitchFamily="18" charset="0"/>
                <a:cs typeface="Times New Roman" panose="02020603050405020304" pitchFamily="18" charset="0"/>
              </a:rPr>
              <a:t>$300,000 per Project Scoping </a:t>
            </a:r>
            <a:r>
              <a:rPr lang="en-US" dirty="0" err="1">
                <a:latin typeface="Times New Roman" panose="02020603050405020304" pitchFamily="18" charset="0"/>
                <a:cs typeface="Times New Roman" panose="02020603050405020304" pitchFamily="18" charset="0"/>
              </a:rPr>
              <a:t>subapplication</a:t>
            </a:r>
            <a:r>
              <a:rPr lang="en-US" dirty="0">
                <a:latin typeface="Times New Roman" panose="02020603050405020304" pitchFamily="18" charset="0"/>
                <a:cs typeface="Times New Roman" panose="02020603050405020304" pitchFamily="18" charset="0"/>
              </a:rPr>
              <a:t> for individual flood mitigation projects</a:t>
            </a:r>
          </a:p>
          <a:p>
            <a:pPr lvl="1"/>
            <a:r>
              <a:rPr lang="en-US" dirty="0">
                <a:latin typeface="Times New Roman" panose="02020603050405020304" pitchFamily="18" charset="0"/>
                <a:cs typeface="Times New Roman" panose="02020603050405020304" pitchFamily="18" charset="0"/>
              </a:rPr>
              <a:t>$30,000,000 cap per community flood mitigation project </a:t>
            </a:r>
            <a:r>
              <a:rPr lang="en-US" dirty="0" err="1">
                <a:latin typeface="Times New Roman" panose="02020603050405020304" pitchFamily="18" charset="0"/>
                <a:cs typeface="Times New Roman" panose="02020603050405020304" pitchFamily="18" charset="0"/>
              </a:rPr>
              <a:t>subapplication</a:t>
            </a:r>
            <a:endParaRPr lang="en-US" dirty="0">
              <a:latin typeface="Times New Roman" panose="02020603050405020304" pitchFamily="18" charset="0"/>
              <a:cs typeface="Times New Roman" panose="02020603050405020304" pitchFamily="18" charset="0"/>
            </a:endParaRPr>
          </a:p>
          <a:p>
            <a:pPr lvl="1"/>
            <a:endParaRPr lang="en-US" dirty="0"/>
          </a:p>
          <a:p>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pPr>
              <a:defRPr/>
            </a:pPr>
            <a:fld id="{381E9627-3DEE-4E1B-85C8-363D2354AFBB}" type="slidenum">
              <a:rPr lang="en-US" smtClean="0"/>
              <a:pPr>
                <a:defRPr/>
              </a:pPr>
              <a:t>16</a:t>
            </a:fld>
            <a:endParaRPr lang="en-US" dirty="0"/>
          </a:p>
        </p:txBody>
      </p:sp>
    </p:spTree>
    <p:extLst>
      <p:ext uri="{BB962C8B-B14F-4D97-AF65-F5344CB8AC3E}">
        <p14:creationId xmlns:p14="http://schemas.microsoft.com/office/powerpoint/2010/main" val="20847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0193"/>
            <a:ext cx="8229600" cy="1143000"/>
          </a:xfrm>
        </p:spPr>
        <p:txBody>
          <a:bodyPr/>
          <a:lstStyle/>
          <a:p>
            <a:r>
              <a:rPr lang="en-US" sz="3400" b="1" dirty="0">
                <a:latin typeface="Times New Roman" panose="02020603050405020304" pitchFamily="18" charset="0"/>
                <a:cs typeface="Times New Roman" panose="02020603050405020304" pitchFamily="18" charset="0"/>
              </a:rPr>
              <a:t>FMA Funding Overview</a:t>
            </a:r>
          </a:p>
        </p:txBody>
      </p:sp>
      <p:sp>
        <p:nvSpPr>
          <p:cNvPr id="6" name="Content Placeholder 5"/>
          <p:cNvSpPr>
            <a:spLocks noGrp="1"/>
          </p:cNvSpPr>
          <p:nvPr>
            <p:ph sz="quarter" idx="4"/>
          </p:nvPr>
        </p:nvSpPr>
        <p:spPr>
          <a:xfrm>
            <a:off x="533400" y="1293193"/>
            <a:ext cx="8153399" cy="5063157"/>
          </a:xfrm>
        </p:spPr>
        <p:txBody>
          <a:bodyPr/>
          <a:lstStyle/>
          <a:p>
            <a:r>
              <a:rPr lang="en-US" dirty="0">
                <a:latin typeface="Times New Roman" panose="02020603050405020304" pitchFamily="18" charset="0"/>
                <a:cs typeface="Times New Roman" panose="02020603050405020304" pitchFamily="18" charset="0"/>
              </a:rPr>
              <a:t>Project Scoping </a:t>
            </a:r>
          </a:p>
          <a:p>
            <a:pPr lvl="1"/>
            <a:r>
              <a:rPr lang="en-US" dirty="0">
                <a:latin typeface="Times New Roman" panose="02020603050405020304" pitchFamily="18" charset="0"/>
                <a:cs typeface="Times New Roman" panose="02020603050405020304" pitchFamily="18" charset="0"/>
              </a:rPr>
              <a:t>Meetings, outreach, coordination with community residents</a:t>
            </a:r>
          </a:p>
          <a:p>
            <a:pPr lvl="1"/>
            <a:r>
              <a:rPr lang="en-US" dirty="0">
                <a:latin typeface="Times New Roman" panose="02020603050405020304" pitchFamily="18" charset="0"/>
                <a:cs typeface="Times New Roman" panose="02020603050405020304" pitchFamily="18" charset="0"/>
              </a:rPr>
              <a:t>Developing engineering, environmental or BCA feasibility</a:t>
            </a:r>
          </a:p>
          <a:p>
            <a:pPr lvl="1"/>
            <a:r>
              <a:rPr lang="en-US" dirty="0">
                <a:latin typeface="Times New Roman" panose="02020603050405020304" pitchFamily="18" charset="0"/>
                <a:cs typeface="Times New Roman" panose="02020603050405020304" pitchFamily="18" charset="0"/>
              </a:rPr>
              <a:t>Evaluation facilities to identify mitigation actions</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Community Flood Mitigation Projects</a:t>
            </a:r>
          </a:p>
          <a:p>
            <a:pPr lvl="1"/>
            <a:r>
              <a:rPr lang="en-US" dirty="0">
                <a:latin typeface="Times New Roman" panose="02020603050405020304" pitchFamily="18" charset="0"/>
                <a:cs typeface="Times New Roman" panose="02020603050405020304" pitchFamily="18" charset="0"/>
              </a:rPr>
              <a:t>Localized flood control</a:t>
            </a:r>
          </a:p>
          <a:p>
            <a:pPr lvl="1"/>
            <a:r>
              <a:rPr lang="en-US" dirty="0">
                <a:latin typeface="Times New Roman" panose="02020603050405020304" pitchFamily="18" charset="0"/>
                <a:cs typeface="Times New Roman" panose="02020603050405020304" pitchFamily="18" charset="0"/>
              </a:rPr>
              <a:t>Floodwater storage and diversion</a:t>
            </a:r>
          </a:p>
          <a:p>
            <a:pPr lvl="1"/>
            <a:r>
              <a:rPr lang="en-US" dirty="0">
                <a:latin typeface="Times New Roman" panose="02020603050405020304" pitchFamily="18" charset="0"/>
                <a:cs typeface="Times New Roman" panose="02020603050405020304" pitchFamily="18" charset="0"/>
              </a:rPr>
              <a:t>Floodplain and stream restoration</a:t>
            </a:r>
          </a:p>
          <a:p>
            <a:pPr lvl="1"/>
            <a:r>
              <a:rPr lang="en-US" dirty="0" err="1">
                <a:latin typeface="Times New Roman" panose="02020603050405020304" pitchFamily="18" charset="0"/>
                <a:cs typeface="Times New Roman" panose="02020603050405020304" pitchFamily="18" charset="0"/>
              </a:rPr>
              <a:t>Stormwater</a:t>
            </a:r>
            <a:r>
              <a:rPr lang="en-US" dirty="0">
                <a:latin typeface="Times New Roman" panose="02020603050405020304" pitchFamily="18" charset="0"/>
                <a:cs typeface="Times New Roman" panose="02020603050405020304" pitchFamily="18" charset="0"/>
              </a:rPr>
              <a:t> Management</a:t>
            </a:r>
          </a:p>
          <a:p>
            <a:pPr lvl="1"/>
            <a:r>
              <a:rPr lang="en-US" dirty="0">
                <a:latin typeface="Times New Roman" panose="02020603050405020304" pitchFamily="18" charset="0"/>
                <a:cs typeface="Times New Roman" panose="02020603050405020304" pitchFamily="18" charset="0"/>
              </a:rPr>
              <a:t>Wetland restoration / creation</a:t>
            </a:r>
            <a:endParaRPr lang="en-US" dirty="0"/>
          </a:p>
          <a:p>
            <a:pPr lvl="1"/>
            <a:endParaRPr lang="en-US" dirty="0"/>
          </a:p>
          <a:p>
            <a:r>
              <a:rPr lang="en-US" dirty="0">
                <a:latin typeface="Times New Roman" panose="02020603050405020304" pitchFamily="18" charset="0"/>
                <a:cs typeface="Times New Roman" panose="02020603050405020304" pitchFamily="18" charset="0"/>
              </a:rPr>
              <a:t>Local flood hazard mitigation planning</a:t>
            </a:r>
          </a:p>
        </p:txBody>
      </p:sp>
      <p:sp>
        <p:nvSpPr>
          <p:cNvPr id="7" name="Slide Number Placeholder 6"/>
          <p:cNvSpPr>
            <a:spLocks noGrp="1"/>
          </p:cNvSpPr>
          <p:nvPr>
            <p:ph type="sldNum" sz="quarter" idx="12"/>
          </p:nvPr>
        </p:nvSpPr>
        <p:spPr/>
        <p:txBody>
          <a:bodyPr/>
          <a:lstStyle/>
          <a:p>
            <a:pPr>
              <a:defRPr/>
            </a:pPr>
            <a:fld id="{381E9627-3DEE-4E1B-85C8-363D2354AFBB}" type="slidenum">
              <a:rPr lang="en-US" smtClean="0"/>
              <a:pPr>
                <a:defRPr/>
              </a:pPr>
              <a:t>17</a:t>
            </a:fld>
            <a:endParaRPr lang="en-US" dirty="0"/>
          </a:p>
        </p:txBody>
      </p:sp>
    </p:spTree>
    <p:extLst>
      <p:ext uri="{BB962C8B-B14F-4D97-AF65-F5344CB8AC3E}">
        <p14:creationId xmlns:p14="http://schemas.microsoft.com/office/powerpoint/2010/main" val="422215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1"/>
          <p:cNvSpPr>
            <a:spLocks noGrp="1"/>
          </p:cNvSpPr>
          <p:nvPr>
            <p:ph type="sldNum" sz="quarter" idx="12"/>
          </p:nvPr>
        </p:nvSpPr>
        <p:spPr/>
        <p:txBody>
          <a:bodyPr/>
          <a:lstStyle/>
          <a:p>
            <a:pPr>
              <a:defRPr/>
            </a:pPr>
            <a:fld id="{FB365B0B-8DF7-4B5B-BDB0-31FD3A7B1875}" type="slidenum">
              <a:rPr lang="en-US"/>
              <a:pPr>
                <a:defRPr/>
              </a:pPr>
              <a:t>18</a:t>
            </a:fld>
            <a:endParaRPr lang="en-US" dirty="0"/>
          </a:p>
        </p:txBody>
      </p:sp>
      <p:sp>
        <p:nvSpPr>
          <p:cNvPr id="2054" name="Text Box 1030"/>
          <p:cNvSpPr txBox="1">
            <a:spLocks noChangeArrowheads="1"/>
          </p:cNvSpPr>
          <p:nvPr/>
        </p:nvSpPr>
        <p:spPr bwMode="auto">
          <a:xfrm>
            <a:off x="457200" y="914400"/>
            <a:ext cx="7924800" cy="5186035"/>
          </a:xfrm>
          <a:prstGeom prst="rect">
            <a:avLst/>
          </a:prstGeom>
          <a:noFill/>
          <a:ln w="12700">
            <a:noFill/>
            <a:miter lim="800000"/>
            <a:headEnd/>
            <a:tailEnd/>
          </a:ln>
        </p:spPr>
        <p:txBody>
          <a:bodyPr wrap="square">
            <a:spAutoFit/>
          </a:bodyPr>
          <a:lstStyle/>
          <a:p>
            <a:pPr marL="342900" indent="-342900" eaLnBrk="0" hangingPunct="0">
              <a:spcBef>
                <a:spcPct val="50000"/>
              </a:spcBef>
              <a:buFont typeface="Arial" panose="020B0604020202020204" pitchFamily="34" charset="0"/>
              <a:buChar char="•"/>
            </a:pPr>
            <a:r>
              <a:rPr lang="en-US" sz="2400" dirty="0">
                <a:latin typeface="Times New Roman" pitchFamily="18" charset="0"/>
              </a:rPr>
              <a:t>FEMA will pay up to 75% of the total eligible project cost and the State of Iowa will pay up to 10% of total eligible project cost</a:t>
            </a:r>
          </a:p>
          <a:p>
            <a:pPr marL="342900" indent="-342900" eaLnBrk="0" hangingPunct="0">
              <a:spcBef>
                <a:spcPct val="50000"/>
              </a:spcBef>
              <a:buFont typeface="Arial" panose="020B0604020202020204" pitchFamily="34" charset="0"/>
              <a:buChar char="•"/>
            </a:pPr>
            <a:r>
              <a:rPr lang="en-US" sz="2400" dirty="0">
                <a:latin typeface="Times New Roman" pitchFamily="18" charset="0"/>
              </a:rPr>
              <a:t>Management costs (administrative expenses)</a:t>
            </a:r>
          </a:p>
          <a:p>
            <a:pPr marL="800100" lvl="1" indent="-342900" eaLnBrk="0" hangingPunct="0">
              <a:spcBef>
                <a:spcPct val="50000"/>
              </a:spcBef>
              <a:buFont typeface="Arial" panose="020B0604020202020204" pitchFamily="34" charset="0"/>
              <a:buChar char="•"/>
            </a:pPr>
            <a:r>
              <a:rPr lang="en-US" sz="2200" dirty="0">
                <a:latin typeface="Times New Roman" pitchFamily="18" charset="0"/>
              </a:rPr>
              <a:t>100% federal reimbursement of all eligible costs; up to 5% of the approved eligible project costs</a:t>
            </a:r>
          </a:p>
          <a:p>
            <a:pPr marL="342900" indent="-342900" eaLnBrk="0" hangingPunct="0">
              <a:spcBef>
                <a:spcPct val="50000"/>
              </a:spcBef>
              <a:buFont typeface="Arial" panose="020B0604020202020204" pitchFamily="34" charset="0"/>
              <a:buChar char="•"/>
            </a:pPr>
            <a:r>
              <a:rPr lang="en-US" sz="2400" dirty="0">
                <a:latin typeface="Times New Roman" pitchFamily="18" charset="0"/>
              </a:rPr>
              <a:t>Under BRIC : FEMA will pay up to 90% for small impoverished communities (SICs)</a:t>
            </a:r>
          </a:p>
          <a:p>
            <a:pPr marL="342900" indent="-342900" eaLnBrk="0" hangingPunct="0">
              <a:spcBef>
                <a:spcPct val="50000"/>
              </a:spcBef>
              <a:buFont typeface="Arial" panose="020B0604020202020204" pitchFamily="34" charset="0"/>
              <a:buChar char="•"/>
            </a:pPr>
            <a:r>
              <a:rPr lang="en-US" sz="2400" dirty="0">
                <a:latin typeface="Times New Roman" pitchFamily="18" charset="0"/>
              </a:rPr>
              <a:t>Under FMA: for properties insured under the National Flood Insurance Program FEMA may contribute up to 100% for Severe Repetitive Loss or up to 90% for Repetitive Loss properties</a:t>
            </a:r>
          </a:p>
        </p:txBody>
      </p:sp>
      <p:sp>
        <p:nvSpPr>
          <p:cNvPr id="2055" name="Text Box 1031"/>
          <p:cNvSpPr txBox="1">
            <a:spLocks noGrp="1" noChangeArrowheads="1"/>
          </p:cNvSpPr>
          <p:nvPr>
            <p:ph type="title" idx="4294967295"/>
          </p:nvPr>
        </p:nvSpPr>
        <p:spPr bwMode="auto">
          <a:xfrm>
            <a:off x="609600" y="304800"/>
            <a:ext cx="8077200" cy="579438"/>
          </a:xfrm>
          <a:prstGeom prst="rect">
            <a:avLst/>
          </a:prstGeom>
          <a:noFill/>
          <a:ln w="12700">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Cost Share Requirements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3F63A4-4662-4996-94C3-50704175AE40}" type="slidenum">
              <a:rPr lang="en-US" smtClean="0"/>
              <a:pPr>
                <a:defRPr/>
              </a:pPr>
              <a:t>19</a:t>
            </a:fld>
            <a:endParaRPr lang="en-US" dirty="0"/>
          </a:p>
        </p:txBody>
      </p:sp>
      <p:sp>
        <p:nvSpPr>
          <p:cNvPr id="4" name="TextBox 3"/>
          <p:cNvSpPr txBox="1"/>
          <p:nvPr/>
        </p:nvSpPr>
        <p:spPr>
          <a:xfrm>
            <a:off x="608198" y="1099902"/>
            <a:ext cx="7838090" cy="5447645"/>
          </a:xfrm>
          <a:prstGeom prst="rect">
            <a:avLst/>
          </a:prstGeom>
          <a:solidFill>
            <a:schemeClr val="bg1"/>
          </a:solidFill>
          <a:ln w="19050">
            <a:noFill/>
          </a:ln>
        </p:spPr>
        <p:txBody>
          <a:bodyPr wrap="square" rtlCol="0">
            <a:spAutoFit/>
          </a:bodyPr>
          <a:lstStyle/>
          <a:p>
            <a:pPr marL="457200" indent="-457200" algn="just">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How to apply</a:t>
            </a:r>
          </a:p>
          <a:p>
            <a:pPr marL="914400" lvl="1" indent="-457200" algn="just">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Submit Notice of Interest -</a:t>
            </a:r>
            <a:r>
              <a:rPr lang="en-US" sz="2000" dirty="0">
                <a:solidFill>
                  <a:srgbClr val="000000"/>
                </a:solidFill>
                <a:latin typeface="CTBTFK+FranklinGothic-Book"/>
                <a:hlinkClick r:id="rId3"/>
              </a:rPr>
              <a:t>https://my.iowahomelandsecurity.org/</a:t>
            </a:r>
            <a:endParaRPr lang="en-US" sz="2000" dirty="0">
              <a:solidFill>
                <a:srgbClr val="000000"/>
              </a:solidFill>
              <a:latin typeface="CTBTFK+FranklinGothic-Book"/>
            </a:endParaRPr>
          </a:p>
          <a:p>
            <a:pPr marL="914400" lvl="1" indent="-457200" algn="just">
              <a:buFont typeface="Arial" panose="020B0604020202020204" pitchFamily="34" charset="0"/>
              <a:buChar char="•"/>
            </a:pPr>
            <a:endParaRPr lang="en-US" sz="2000" dirty="0">
              <a:solidFill>
                <a:srgbClr val="000000"/>
              </a:solidFill>
              <a:latin typeface="CTBTFK+FranklinGothic-Book"/>
            </a:endParaRP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BRIC and FMA: Eligible applicants must apply for funding using the new FEMA Grants Outcomes (FEMA GO) at the FEMA GO Portal: </a:t>
            </a:r>
          </a:p>
          <a:p>
            <a:pPr marL="742950" lvl="1"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hlinkClick r:id="rId4"/>
              </a:rPr>
              <a:t>FEMA GO Portal</a:t>
            </a:r>
            <a:endParaRPr lang="en-US" sz="18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hlinkClick r:id="rId5"/>
              </a:rPr>
              <a:t>FEMA GO Resources</a:t>
            </a:r>
            <a:endParaRPr lang="en-US" sz="18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FEMA GO Technical Support</a:t>
            </a:r>
          </a:p>
          <a:p>
            <a:pPr marL="1200150" lvl="2"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Help Desk: 1-877-611-4700</a:t>
            </a:r>
          </a:p>
          <a:p>
            <a:pPr marL="1200150" lvl="2"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Email: </a:t>
            </a:r>
            <a:r>
              <a:rPr lang="en-US" sz="1800" dirty="0">
                <a:latin typeface="Times New Roman" panose="02020603050405020304" pitchFamily="18" charset="0"/>
                <a:cs typeface="Times New Roman" panose="02020603050405020304" pitchFamily="18" charset="0"/>
                <a:hlinkClick r:id="rId6"/>
              </a:rPr>
              <a:t>femago@fema.dhs.gov</a:t>
            </a:r>
            <a:endParaRPr lang="en-US" sz="1800" dirty="0">
              <a:latin typeface="Times New Roman" panose="02020603050405020304" pitchFamily="18" charset="0"/>
              <a:cs typeface="Times New Roman" panose="02020603050405020304" pitchFamily="18" charset="0"/>
            </a:endParaRPr>
          </a:p>
          <a:p>
            <a:pPr marL="914400" lvl="1" indent="-457200" algn="just">
              <a:buFont typeface="Arial" panose="020B0604020202020204" pitchFamily="34" charset="0"/>
              <a:buChar char="•"/>
            </a:pPr>
            <a:endParaRPr lang="en-US" sz="1800" dirty="0">
              <a:solidFill>
                <a:srgbClr val="000000"/>
              </a:solidFill>
              <a:latin typeface="CTBTFK+FranklinGothic-Book"/>
            </a:endParaRPr>
          </a:p>
          <a:p>
            <a:pPr marL="457200" indent="-457200" algn="just">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If you are unable to meet the application deadline for BRIC there may be other funding options or the application may be carried to the next year’s grant</a:t>
            </a:r>
          </a:p>
          <a:p>
            <a:pPr marL="457200" indent="-457200" algn="just">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If you need technical assistance understanding flooding and impact it has on your community the Silver Jackets Team can help</a:t>
            </a:r>
          </a:p>
          <a:p>
            <a:pPr marL="914400" lvl="1" indent="-457200" algn="just">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Please complete the questionnaire </a:t>
            </a:r>
            <a:r>
              <a:rPr lang="en-US" sz="2000" dirty="0">
                <a:hlinkClick r:id="rId7"/>
              </a:rPr>
              <a:t>https://arcg.is/0zmq8v</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Grp="1" noChangeArrowheads="1"/>
          </p:cNvSpPr>
          <p:nvPr>
            <p:ph type="title" idx="4294967295"/>
          </p:nvPr>
        </p:nvSpPr>
        <p:spPr bwMode="auto">
          <a:xfrm>
            <a:off x="3506941" y="452733"/>
            <a:ext cx="2040624" cy="582211"/>
          </a:xfrm>
          <a:prstGeom prst="rect">
            <a:avLst/>
          </a:prstGeom>
          <a:noFill/>
          <a:ln w="12700">
            <a:noFill/>
            <a:prstDash/>
            <a:miter lim="800000"/>
            <a:headEnd/>
            <a:tailEnd/>
          </a:ln>
          <a:effectLst/>
        </p:spPr>
        <p:txBody>
          <a:bodyPr rot="0" spcFirstLastPara="0" vertOverflow="overflow" horzOverflow="overflow" vert="horz" wrap="non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Next Steps</a:t>
            </a:r>
          </a:p>
        </p:txBody>
      </p:sp>
    </p:spTree>
    <p:extLst>
      <p:ext uri="{BB962C8B-B14F-4D97-AF65-F5344CB8AC3E}">
        <p14:creationId xmlns:p14="http://schemas.microsoft.com/office/powerpoint/2010/main" val="393281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1"/>
          <p:cNvSpPr>
            <a:spLocks noGrp="1"/>
          </p:cNvSpPr>
          <p:nvPr>
            <p:ph type="sldNum" sz="quarter" idx="12"/>
          </p:nvPr>
        </p:nvSpPr>
        <p:spPr/>
        <p:txBody>
          <a:bodyPr/>
          <a:lstStyle/>
          <a:p>
            <a:pPr>
              <a:defRPr/>
            </a:pPr>
            <a:fld id="{AB36E251-CDF3-4B61-8E9F-94BC48785CED}" type="slidenum">
              <a:rPr lang="en-US"/>
              <a:pPr>
                <a:defRPr/>
              </a:pPr>
              <a:t>2</a:t>
            </a:fld>
            <a:endParaRPr lang="en-US" dirty="0"/>
          </a:p>
        </p:txBody>
      </p:sp>
      <p:sp>
        <p:nvSpPr>
          <p:cNvPr id="17410" name="Rectangle 3"/>
          <p:cNvSpPr>
            <a:spLocks noChangeArrowheads="1"/>
          </p:cNvSpPr>
          <p:nvPr/>
        </p:nvSpPr>
        <p:spPr bwMode="auto">
          <a:xfrm>
            <a:off x="762000" y="838200"/>
            <a:ext cx="7772400" cy="4829527"/>
          </a:xfrm>
          <a:prstGeom prst="rect">
            <a:avLst/>
          </a:prstGeom>
          <a:noFill/>
          <a:ln w="12700">
            <a:noFill/>
            <a:miter lim="800000"/>
            <a:headEnd/>
            <a:tailEnd/>
          </a:ln>
        </p:spPr>
        <p:txBody>
          <a:bodyPr wrap="square" lIns="90488" tIns="44450" rIns="90488" bIns="44450">
            <a:spAutoFit/>
          </a:bodyPr>
          <a:lstStyle/>
          <a:p>
            <a:pPr marL="457200" indent="-457200" defTabSz="762000" eaLnBrk="0" hangingPunct="0">
              <a:buFont typeface="Arial" panose="020B0604020202020204" pitchFamily="34" charset="0"/>
              <a:buChar char="•"/>
            </a:pPr>
            <a:r>
              <a:rPr lang="en-US" sz="2800" dirty="0">
                <a:latin typeface="Times New Roman" pitchFamily="18" charset="0"/>
              </a:rPr>
              <a:t>Applicant and </a:t>
            </a:r>
            <a:r>
              <a:rPr lang="en-US" sz="2800" dirty="0" err="1">
                <a:latin typeface="Times New Roman" pitchFamily="18" charset="0"/>
              </a:rPr>
              <a:t>Subapplicant</a:t>
            </a:r>
            <a:r>
              <a:rPr lang="en-US" sz="2800" dirty="0">
                <a:latin typeface="Times New Roman" pitchFamily="18" charset="0"/>
              </a:rPr>
              <a:t> Eligibility</a:t>
            </a:r>
          </a:p>
          <a:p>
            <a:pPr marL="457200" indent="-457200" defTabSz="762000" eaLnBrk="0" hangingPunct="0">
              <a:buFont typeface="Arial" panose="020B0604020202020204" pitchFamily="34" charset="0"/>
              <a:buChar char="•"/>
            </a:pPr>
            <a:r>
              <a:rPr lang="en-US" sz="2800" dirty="0">
                <a:latin typeface="Times New Roman" pitchFamily="18" charset="0"/>
              </a:rPr>
              <a:t>HMA Regulation and Requirements</a:t>
            </a:r>
          </a:p>
          <a:p>
            <a:pPr marL="457200" indent="-457200" defTabSz="762000" eaLnBrk="0" hangingPunct="0">
              <a:buFont typeface="Arial" panose="020B0604020202020204" pitchFamily="34" charset="0"/>
              <a:buChar char="•"/>
            </a:pPr>
            <a:r>
              <a:rPr lang="en-US" sz="2800" dirty="0">
                <a:latin typeface="Times New Roman" pitchFamily="18" charset="0"/>
              </a:rPr>
              <a:t>HMGP</a:t>
            </a:r>
          </a:p>
          <a:p>
            <a:pPr marL="457200" indent="-457200" defTabSz="762000" eaLnBrk="0" hangingPunct="0">
              <a:buFont typeface="Arial" panose="020B0604020202020204" pitchFamily="34" charset="0"/>
              <a:buChar char="•"/>
            </a:pPr>
            <a:r>
              <a:rPr lang="en-US" sz="2800" dirty="0">
                <a:latin typeface="Times New Roman" pitchFamily="18" charset="0"/>
              </a:rPr>
              <a:t>BRIC</a:t>
            </a:r>
          </a:p>
          <a:p>
            <a:pPr marL="457200" indent="-457200" defTabSz="762000" eaLnBrk="0" hangingPunct="0">
              <a:buFont typeface="Arial" panose="020B0604020202020204" pitchFamily="34" charset="0"/>
              <a:buChar char="•"/>
            </a:pPr>
            <a:r>
              <a:rPr lang="en-US" sz="2800" dirty="0">
                <a:latin typeface="Times New Roman" pitchFamily="18" charset="0"/>
              </a:rPr>
              <a:t>FMA</a:t>
            </a:r>
          </a:p>
          <a:p>
            <a:pPr marL="457200" indent="-457200" defTabSz="762000" eaLnBrk="0" hangingPunct="0">
              <a:buFont typeface="Arial" panose="020B0604020202020204" pitchFamily="34" charset="0"/>
              <a:buChar char="•"/>
            </a:pPr>
            <a:r>
              <a:rPr lang="en-US" sz="2800" dirty="0">
                <a:latin typeface="Times New Roman" pitchFamily="18" charset="0"/>
              </a:rPr>
              <a:t>Cost Share Requirements</a:t>
            </a:r>
          </a:p>
          <a:p>
            <a:pPr marL="457200" indent="-457200" defTabSz="762000" eaLnBrk="0" hangingPunct="0">
              <a:buFont typeface="Arial" panose="020B0604020202020204" pitchFamily="34" charset="0"/>
              <a:buChar char="•"/>
            </a:pPr>
            <a:r>
              <a:rPr lang="en-US" sz="2800" dirty="0">
                <a:latin typeface="Times New Roman" pitchFamily="18" charset="0"/>
              </a:rPr>
              <a:t>FEMA GO</a:t>
            </a:r>
          </a:p>
          <a:p>
            <a:pPr marL="457200" indent="-457200" defTabSz="762000" eaLnBrk="0" hangingPunct="0">
              <a:buFont typeface="Arial" panose="020B0604020202020204" pitchFamily="34" charset="0"/>
              <a:buChar char="•"/>
            </a:pPr>
            <a:r>
              <a:rPr lang="en-US" sz="2800" dirty="0">
                <a:latin typeface="Times New Roman" pitchFamily="18" charset="0"/>
              </a:rPr>
              <a:t>State and Federal Key Dates</a:t>
            </a:r>
          </a:p>
          <a:p>
            <a:pPr marL="457200" indent="-457200" defTabSz="762000" eaLnBrk="0" hangingPunct="0">
              <a:buFont typeface="Arial" panose="020B0604020202020204" pitchFamily="34" charset="0"/>
              <a:buChar char="•"/>
            </a:pPr>
            <a:r>
              <a:rPr lang="en-US" sz="2800" dirty="0">
                <a:latin typeface="Times New Roman" pitchFamily="18" charset="0"/>
              </a:rPr>
              <a:t>Job aides and Resources</a:t>
            </a:r>
          </a:p>
          <a:p>
            <a:pPr marL="457200" indent="-457200" defTabSz="762000" eaLnBrk="0" hangingPunct="0">
              <a:buFont typeface="Arial" panose="020B0604020202020204" pitchFamily="34" charset="0"/>
              <a:buChar char="•"/>
            </a:pPr>
            <a:r>
              <a:rPr lang="en-US" sz="2800" dirty="0">
                <a:latin typeface="Times New Roman" pitchFamily="18" charset="0"/>
              </a:rPr>
              <a:t>Questions</a:t>
            </a:r>
          </a:p>
          <a:p>
            <a:pPr marL="457200" indent="-457200" defTabSz="762000" eaLnBrk="0" hangingPunct="0">
              <a:buFont typeface="Arial" panose="020B0604020202020204" pitchFamily="34" charset="0"/>
              <a:buChar char="•"/>
            </a:pPr>
            <a:endParaRPr lang="en-US" sz="2800" dirty="0">
              <a:latin typeface="Times New Roman" pitchFamily="18" charset="0"/>
            </a:endParaRPr>
          </a:p>
        </p:txBody>
      </p:sp>
      <p:sp>
        <p:nvSpPr>
          <p:cNvPr id="17411" name="Text Box 7"/>
          <p:cNvSpPr txBox="1">
            <a:spLocks noGrp="1" noChangeArrowheads="1"/>
          </p:cNvSpPr>
          <p:nvPr>
            <p:ph type="title" idx="4294967295"/>
          </p:nvPr>
        </p:nvSpPr>
        <p:spPr bwMode="auto">
          <a:xfrm>
            <a:off x="609600" y="304800"/>
            <a:ext cx="8077200" cy="584775"/>
          </a:xfrm>
          <a:prstGeom prst="rect">
            <a:avLst/>
          </a:prstGeom>
          <a:noFill/>
          <a:ln w="12700">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Agenda</a:t>
            </a:r>
          </a:p>
        </p:txBody>
      </p:sp>
    </p:spTree>
    <p:extLst>
      <p:ext uri="{BB962C8B-B14F-4D97-AF65-F5344CB8AC3E}">
        <p14:creationId xmlns:p14="http://schemas.microsoft.com/office/powerpoint/2010/main" val="9119571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3F63A4-4662-4996-94C3-50704175AE40}" type="slidenum">
              <a:rPr lang="en-US" smtClean="0"/>
              <a:pPr>
                <a:defRPr/>
              </a:pPr>
              <a:t>20</a:t>
            </a:fld>
            <a:endParaRPr lang="en-US" dirty="0"/>
          </a:p>
        </p:txBody>
      </p:sp>
      <p:sp>
        <p:nvSpPr>
          <p:cNvPr id="4" name="TextBox 3"/>
          <p:cNvSpPr txBox="1"/>
          <p:nvPr/>
        </p:nvSpPr>
        <p:spPr>
          <a:xfrm>
            <a:off x="608212" y="1295400"/>
            <a:ext cx="7926188" cy="4616648"/>
          </a:xfrm>
          <a:prstGeom prst="rect">
            <a:avLst/>
          </a:prstGeom>
          <a:solidFill>
            <a:schemeClr val="bg1"/>
          </a:solidFill>
          <a:ln w="19050">
            <a:noFill/>
          </a:ln>
        </p:spPr>
        <p:txBody>
          <a:bodyPr wrap="square" rtlCol="0">
            <a:spAutoFit/>
          </a:bodyPr>
          <a:lstStyle/>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HMGP post-disaster</a:t>
            </a:r>
          </a:p>
          <a:p>
            <a:pPr marL="742950" lvl="1"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Applications are due to FEMA 12 months after the date of declaration</a:t>
            </a:r>
          </a:p>
          <a:p>
            <a:pPr marL="742950" lvl="1" indent="-285750" algn="jus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BRIC / FMA</a:t>
            </a:r>
          </a:p>
          <a:p>
            <a:pPr marL="742950" lvl="1"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Application periods typically begin around October 1 and close January 30 each year</a:t>
            </a:r>
          </a:p>
          <a:p>
            <a:pPr marL="742950" lvl="1"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HSEMD requests sub-applications by December 30</a:t>
            </a:r>
          </a:p>
          <a:p>
            <a:pPr marL="742950" lvl="1"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Sub-applicants will be required to register and submit the FEMA-GO application </a:t>
            </a:r>
            <a:endParaRPr lang="en-US" sz="2400" dirty="0">
              <a:latin typeface="Times New Roman" panose="02020603050405020304" pitchFamily="18" charset="0"/>
              <a:cs typeface="Times New Roman" panose="02020603050405020304" pitchFamily="18" charset="0"/>
            </a:endParaRPr>
          </a:p>
        </p:txBody>
      </p:sp>
      <p:sp>
        <p:nvSpPr>
          <p:cNvPr id="7" name="Rectangle 2"/>
          <p:cNvSpPr>
            <a:spLocks noGrp="1" noChangeArrowheads="1"/>
          </p:cNvSpPr>
          <p:nvPr>
            <p:ph type="title" idx="4294967295"/>
          </p:nvPr>
        </p:nvSpPr>
        <p:spPr bwMode="auto">
          <a:xfrm>
            <a:off x="3540609" y="452733"/>
            <a:ext cx="1973298" cy="582211"/>
          </a:xfrm>
          <a:prstGeom prst="rect">
            <a:avLst/>
          </a:prstGeom>
          <a:noFill/>
          <a:ln w="12700">
            <a:noFill/>
            <a:prstDash/>
            <a:miter lim="800000"/>
            <a:headEnd/>
            <a:tailEnd/>
          </a:ln>
          <a:effectLst/>
        </p:spPr>
        <p:txBody>
          <a:bodyPr rot="0" spcFirstLastPara="0" vertOverflow="overflow" horzOverflow="overflow" vert="horz" wrap="non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Key Dates</a:t>
            </a:r>
          </a:p>
        </p:txBody>
      </p:sp>
    </p:spTree>
    <p:extLst>
      <p:ext uri="{BB962C8B-B14F-4D97-AF65-F5344CB8AC3E}">
        <p14:creationId xmlns:p14="http://schemas.microsoft.com/office/powerpoint/2010/main" val="3489110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3F63A4-4662-4996-94C3-50704175AE40}" type="slidenum">
              <a:rPr lang="en-US" smtClean="0"/>
              <a:pPr>
                <a:defRPr/>
              </a:pPr>
              <a:t>21</a:t>
            </a:fld>
            <a:endParaRPr lang="en-US" dirty="0"/>
          </a:p>
        </p:txBody>
      </p:sp>
      <p:sp>
        <p:nvSpPr>
          <p:cNvPr id="4" name="TextBox 3"/>
          <p:cNvSpPr txBox="1"/>
          <p:nvPr/>
        </p:nvSpPr>
        <p:spPr>
          <a:xfrm>
            <a:off x="608212" y="1295400"/>
            <a:ext cx="7773788" cy="5447645"/>
          </a:xfrm>
          <a:prstGeom prst="rect">
            <a:avLst/>
          </a:prstGeom>
          <a:solidFill>
            <a:schemeClr val="bg1"/>
          </a:solidFill>
          <a:ln w="19050">
            <a:noFill/>
          </a:ln>
        </p:spPr>
        <p:txBody>
          <a:bodyPr wrap="square" rtlCol="0">
            <a:spAutoFit/>
          </a:bodyPr>
          <a:lstStyle/>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3"/>
              </a:rPr>
              <a:t>Hazard Mitigation Assistance Guidance (2015)</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4"/>
              </a:rPr>
              <a:t>Hazard Mitigation Assistance Addendum (2015)</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a:latin typeface="Times New Roman" panose="02020603050405020304" pitchFamily="18" charset="0"/>
                <a:cs typeface="Times New Roman" panose="02020603050405020304" pitchFamily="18" charset="0"/>
                <a:hlinkClick r:id="rId5"/>
              </a:rPr>
              <a:t>Hazard Mitigation Grant Program (HMGP) Information</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6"/>
              </a:rPr>
              <a:t>BRIC Notice of Funding Opportunity</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7"/>
              </a:rPr>
              <a:t>Flood Mitigation Assistance (FMA) NOFO</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8"/>
              </a:rPr>
              <a:t>BRIC Building Code Activities</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9"/>
              </a:rPr>
              <a:t>BRIC Partnership Activities</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10"/>
              </a:rPr>
              <a:t>BRIC Project Scoping Activities</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11"/>
              </a:rPr>
              <a:t>BRIC Mitigation Planning Activities</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12"/>
              </a:rPr>
              <a:t>BRIC Direct Technical Assistance</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13"/>
              </a:rPr>
              <a:t>BRIC Technical Criteria</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14"/>
              </a:rPr>
              <a:t>BRIC Qualitative Criteria</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15"/>
              </a:rPr>
              <a:t>HMA Cost Share Guide</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
        <p:nvSpPr>
          <p:cNvPr id="7" name="Rectangle 2"/>
          <p:cNvSpPr>
            <a:spLocks noGrp="1" noChangeArrowheads="1"/>
          </p:cNvSpPr>
          <p:nvPr>
            <p:ph type="title" idx="4294967295"/>
          </p:nvPr>
        </p:nvSpPr>
        <p:spPr bwMode="auto">
          <a:xfrm>
            <a:off x="1025314" y="452733"/>
            <a:ext cx="7003906" cy="582211"/>
          </a:xfrm>
          <a:prstGeom prst="rect">
            <a:avLst/>
          </a:prstGeom>
          <a:noFill/>
          <a:ln w="12700">
            <a:noFill/>
            <a:prstDash/>
            <a:miter lim="800000"/>
            <a:headEnd/>
            <a:tailEnd/>
          </a:ln>
          <a:effectLst/>
        </p:spPr>
        <p:txBody>
          <a:bodyPr rot="0" spcFirstLastPara="0" vertOverflow="overflow" horzOverflow="overflow" vert="horz" wrap="non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Additional FEMA Program Resources</a:t>
            </a:r>
          </a:p>
        </p:txBody>
      </p:sp>
    </p:spTree>
    <p:extLst>
      <p:ext uri="{BB962C8B-B14F-4D97-AF65-F5344CB8AC3E}">
        <p14:creationId xmlns:p14="http://schemas.microsoft.com/office/powerpoint/2010/main" val="30471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3F63A4-4662-4996-94C3-50704175AE40}" type="slidenum">
              <a:rPr lang="en-US" smtClean="0"/>
              <a:pPr>
                <a:defRPr/>
              </a:pPr>
              <a:t>22</a:t>
            </a:fld>
            <a:endParaRPr lang="en-US" dirty="0"/>
          </a:p>
        </p:txBody>
      </p:sp>
      <p:sp>
        <p:nvSpPr>
          <p:cNvPr id="4" name="TextBox 3"/>
          <p:cNvSpPr txBox="1"/>
          <p:nvPr/>
        </p:nvSpPr>
        <p:spPr>
          <a:xfrm>
            <a:off x="608212" y="1295400"/>
            <a:ext cx="7773788" cy="3693319"/>
          </a:xfrm>
          <a:prstGeom prst="rect">
            <a:avLst/>
          </a:prstGeom>
          <a:solidFill>
            <a:schemeClr val="bg1"/>
          </a:solidFill>
          <a:ln w="19050">
            <a:noFill/>
          </a:ln>
        </p:spPr>
        <p:txBody>
          <a:bodyPr wrap="square" rtlCol="0">
            <a:spAutoFit/>
          </a:bodyPr>
          <a:lstStyle/>
          <a:p>
            <a:pPr marL="285750"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IHSEMD State Hazard Mitigation Officer</a:t>
            </a:r>
          </a:p>
          <a:p>
            <a:pPr marL="742950" lvl="1"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Aimee Bartlett</a:t>
            </a:r>
          </a:p>
          <a:p>
            <a:pPr marL="742950" lvl="1"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hlinkClick r:id="rId3"/>
              </a:rPr>
              <a:t>Aimee.Bartlett@iowa.gov</a:t>
            </a:r>
            <a:endParaRPr lang="en-US" sz="18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IHSEMD Deputy State Hazard Mitigation Officer</a:t>
            </a:r>
          </a:p>
          <a:p>
            <a:pPr marL="742950" lvl="1"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Dusty </a:t>
            </a:r>
            <a:r>
              <a:rPr lang="en-US" sz="1800" dirty="0" err="1">
                <a:latin typeface="Times New Roman" panose="02020603050405020304" pitchFamily="18" charset="0"/>
                <a:cs typeface="Times New Roman" panose="02020603050405020304" pitchFamily="18" charset="0"/>
              </a:rPr>
              <a:t>Pogones</a:t>
            </a:r>
            <a:endParaRPr lang="en-US" sz="18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hlinkClick r:id="rId4"/>
              </a:rPr>
              <a:t>Jonathan.Pogones@iowa.gov</a:t>
            </a:r>
            <a:endParaRPr lang="en-US" sz="18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IHSEMD Hazard Mitigation Bureau</a:t>
            </a:r>
          </a:p>
          <a:p>
            <a:pPr marL="742950" lvl="1" indent="-285750" algn="just">
              <a:buFont typeface="Arial" panose="020B0604020202020204" pitchFamily="34" charset="0"/>
              <a:buChar char="•"/>
            </a:pPr>
            <a:r>
              <a:rPr lang="en-US" sz="1800">
                <a:latin typeface="Times New Roman" panose="02020603050405020304" pitchFamily="18" charset="0"/>
                <a:cs typeface="Times New Roman" panose="02020603050405020304" pitchFamily="18" charset="0"/>
                <a:hlinkClick r:id="rId5"/>
              </a:rPr>
              <a:t>HSEMDmitigation@iowa.gov</a:t>
            </a:r>
            <a:endParaRPr lang="en-US" sz="180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
        <p:nvSpPr>
          <p:cNvPr id="7" name="Rectangle 2"/>
          <p:cNvSpPr>
            <a:spLocks noGrp="1" noChangeArrowheads="1"/>
          </p:cNvSpPr>
          <p:nvPr>
            <p:ph type="title" idx="4294967295"/>
          </p:nvPr>
        </p:nvSpPr>
        <p:spPr bwMode="auto">
          <a:xfrm>
            <a:off x="3569474" y="452733"/>
            <a:ext cx="1915589" cy="582211"/>
          </a:xfrm>
          <a:prstGeom prst="rect">
            <a:avLst/>
          </a:prstGeom>
          <a:noFill/>
          <a:ln w="12700">
            <a:noFill/>
            <a:prstDash/>
            <a:miter lim="800000"/>
            <a:headEnd/>
            <a:tailEnd/>
          </a:ln>
          <a:effectLst/>
        </p:spPr>
        <p:txBody>
          <a:bodyPr rot="0" spcFirstLastPara="0" vertOverflow="overflow" horzOverflow="overflow" vert="horz" wrap="non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Questions</a:t>
            </a:r>
          </a:p>
        </p:txBody>
      </p:sp>
    </p:spTree>
    <p:extLst>
      <p:ext uri="{BB962C8B-B14F-4D97-AF65-F5344CB8AC3E}">
        <p14:creationId xmlns:p14="http://schemas.microsoft.com/office/powerpoint/2010/main" val="376693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p:txBody>
          <a:bodyPr/>
          <a:lstStyle/>
          <a:p>
            <a:pPr>
              <a:defRPr/>
            </a:pPr>
            <a:fld id="{1A447C97-2263-4A99-BECD-91A582F19BE3}" type="slidenum">
              <a:rPr lang="en-US"/>
              <a:pPr>
                <a:defRPr/>
              </a:pPr>
              <a:t>3</a:t>
            </a:fld>
            <a:endParaRPr lang="en-US" dirty="0"/>
          </a:p>
        </p:txBody>
      </p:sp>
      <p:sp>
        <p:nvSpPr>
          <p:cNvPr id="21506" name="Rectangle 2"/>
          <p:cNvSpPr>
            <a:spLocks noGrp="1" noChangeArrowheads="1"/>
          </p:cNvSpPr>
          <p:nvPr>
            <p:ph type="title" idx="4294967295"/>
          </p:nvPr>
        </p:nvSpPr>
        <p:spPr bwMode="auto">
          <a:xfrm>
            <a:off x="412750" y="328613"/>
            <a:ext cx="8274050" cy="582612"/>
          </a:xfrm>
          <a:prstGeom prst="rect">
            <a:avLst/>
          </a:prstGeom>
          <a:noFill/>
          <a:ln w="12700">
            <a:noFill/>
            <a:prstDash/>
            <a:miter lim="800000"/>
            <a:headEnd/>
            <a:tailEnd/>
          </a:ln>
          <a:effectLst/>
        </p:spPr>
        <p:txBody>
          <a:bodyPr rot="0" spcFirstLastPara="0" vertOverflow="overflow" horzOverflow="overflow" vert="horz" wrap="squar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Applicant and </a:t>
            </a:r>
            <a:r>
              <a:rPr kumimoji="0" lang="en-US" sz="3200" b="1" i="0" u="none" strike="noStrike" kern="1200" cap="none" spc="0" normalizeH="0" baseline="0" noProof="0" dirty="0" err="1">
                <a:ln>
                  <a:noFill/>
                </a:ln>
                <a:solidFill>
                  <a:schemeClr val="tx1"/>
                </a:solidFill>
                <a:effectLst/>
                <a:uLnTx/>
                <a:uFillTx/>
                <a:latin typeface="Times New Roman" pitchFamily="18" charset="0"/>
                <a:ea typeface="+mn-ea"/>
                <a:cs typeface="+mn-cs"/>
              </a:rPr>
              <a:t>Subapplicant</a:t>
            </a: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 Eligibility</a:t>
            </a:r>
          </a:p>
        </p:txBody>
      </p:sp>
      <p:sp>
        <p:nvSpPr>
          <p:cNvPr id="3" name="TextBox 2"/>
          <p:cNvSpPr txBox="1"/>
          <p:nvPr/>
        </p:nvSpPr>
        <p:spPr>
          <a:xfrm>
            <a:off x="381000" y="1542572"/>
            <a:ext cx="8229600" cy="4832092"/>
          </a:xfrm>
          <a:prstGeom prst="rect">
            <a:avLst/>
          </a:prstGeom>
          <a:solidFill>
            <a:schemeClr val="bg1"/>
          </a:solidFill>
          <a:ln w="19050">
            <a:noFill/>
          </a:ln>
        </p:spPr>
        <p:txBody>
          <a:bodyPr wrap="square" rtlCol="0">
            <a:spAutoFit/>
          </a:bodyPr>
          <a:lstStyle/>
          <a:p>
            <a:r>
              <a:rPr lang="en-US" sz="2400" dirty="0">
                <a:latin typeface="Times New Roman" panose="02020603050405020304" pitchFamily="18" charset="0"/>
                <a:cs typeface="Times New Roman" panose="02020603050405020304" pitchFamily="18" charset="0"/>
              </a:rPr>
              <a:t>Who is eligible for Funding</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Applicants –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50 states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 Territories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Federally recognized Tribal Governments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District of Columbia</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Subapplicants</a:t>
            </a: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Local Governments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Tribal Governments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 Agencies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Tribal Agencies</a:t>
            </a:r>
          </a:p>
          <a:p>
            <a:endParaRPr lang="en-US" sz="20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p:txBody>
          <a:bodyPr/>
          <a:lstStyle/>
          <a:p>
            <a:pPr>
              <a:defRPr/>
            </a:pPr>
            <a:fld id="{56F996E0-85B0-455B-B23A-F79EF5C697EC}" type="slidenum">
              <a:rPr lang="en-US"/>
              <a:pPr>
                <a:defRPr/>
              </a:pPr>
              <a:t>4</a:t>
            </a:fld>
            <a:endParaRPr lang="en-US" dirty="0"/>
          </a:p>
        </p:txBody>
      </p:sp>
      <p:sp>
        <p:nvSpPr>
          <p:cNvPr id="30722" name="Rectangle 2"/>
          <p:cNvSpPr>
            <a:spLocks noGrp="1" noChangeArrowheads="1"/>
          </p:cNvSpPr>
          <p:nvPr>
            <p:ph type="title" idx="4294967295"/>
          </p:nvPr>
        </p:nvSpPr>
        <p:spPr bwMode="auto">
          <a:xfrm>
            <a:off x="1519238" y="457200"/>
            <a:ext cx="6049962" cy="1074738"/>
          </a:xfrm>
          <a:prstGeom prst="rect">
            <a:avLst/>
          </a:prstGeom>
          <a:noFill/>
          <a:ln w="12700">
            <a:noFill/>
            <a:prstDash/>
            <a:miter lim="800000"/>
            <a:headEnd/>
            <a:tailEnd/>
          </a:ln>
          <a:effectLst/>
        </p:spPr>
        <p:txBody>
          <a:bodyPr rot="0" spcFirstLastPara="0" vertOverflow="overflow" horzOverflow="overflow" vert="horz" wrap="non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Iowa Priorities for the HMA</a:t>
            </a:r>
          </a:p>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chemeClr val="tx1"/>
                </a:solidFill>
                <a:effectLst/>
                <a:uLnTx/>
                <a:uFillTx/>
                <a:latin typeface="Times New Roman" pitchFamily="18" charset="0"/>
                <a:ea typeface="+mn-ea"/>
                <a:cs typeface="+mn-cs"/>
              </a:rPr>
              <a:t>Commonly Funded Project Types</a:t>
            </a:r>
            <a:endParaRPr kumimoji="0" lang="en-US" sz="3600" b="1"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30723" name="Rectangle 3"/>
          <p:cNvSpPr>
            <a:spLocks noChangeArrowheads="1"/>
          </p:cNvSpPr>
          <p:nvPr/>
        </p:nvSpPr>
        <p:spPr bwMode="auto">
          <a:xfrm>
            <a:off x="609600" y="2133600"/>
            <a:ext cx="7894638" cy="5383525"/>
          </a:xfrm>
          <a:prstGeom prst="rect">
            <a:avLst/>
          </a:prstGeom>
          <a:noFill/>
          <a:ln w="12700">
            <a:noFill/>
            <a:miter lim="800000"/>
            <a:headEnd/>
            <a:tailEnd/>
          </a:ln>
        </p:spPr>
        <p:txBody>
          <a:bodyPr lIns="90488" tIns="44450" rIns="90488" bIns="44450">
            <a:spAutoFit/>
          </a:bodyPr>
          <a:lstStyle/>
          <a:p>
            <a:pPr marL="342900" lvl="0" indent="-342900">
              <a:buFont typeface="Arial" panose="020B0604020202020204" pitchFamily="34" charset="0"/>
              <a:buChar char="•"/>
            </a:pPr>
            <a:r>
              <a:rPr lang="en-US" sz="2400" dirty="0">
                <a:solidFill>
                  <a:srgbClr val="222222"/>
                </a:solidFill>
                <a:latin typeface="Times New Roman" panose="02020603050405020304" pitchFamily="18" charset="0"/>
                <a:cs typeface="Times New Roman" panose="02020603050405020304" pitchFamily="18" charset="0"/>
              </a:rPr>
              <a:t>The last table in section 5.6 of the State Mitigation Plan </a:t>
            </a:r>
          </a:p>
          <a:p>
            <a:pPr marL="342900" lvl="0" indent="-342900">
              <a:buFont typeface="Arial" panose="020B0604020202020204" pitchFamily="34" charset="0"/>
              <a:buChar char="•"/>
            </a:pPr>
            <a:endParaRPr lang="en-US" sz="2400" dirty="0">
              <a:solidFill>
                <a:srgbClr val="222222"/>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Priority #1 (category A) Property Acquisition/Elevation, electric utility hardening, detention basins, flood protection actions including green infrastructure, warning sirens. </a:t>
            </a:r>
          </a:p>
          <a:p>
            <a:pPr lvl="0"/>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Priority #2 (category B) Elevate/protect wastewater lift stations, backup generators. </a:t>
            </a:r>
          </a:p>
          <a:p>
            <a:pPr lvl="0"/>
            <a:r>
              <a:rPr lang="en-US" sz="2400" dirty="0">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Priority #3 (category C) Public tornado safe rooms, small flood barriers. </a:t>
            </a:r>
          </a:p>
          <a:p>
            <a:pPr defTabSz="762000" eaLnBrk="0" hangingPunct="0"/>
            <a:r>
              <a:rPr lang="en-US" sz="2400" dirty="0">
                <a:latin typeface="Times New Roman" pitchFamily="18" charset="0"/>
              </a:rPr>
              <a:t> </a:t>
            </a:r>
            <a:endParaRPr lang="en-US" sz="2800" dirty="0">
              <a:latin typeface="Times New Roman" pitchFamily="18" charset="0"/>
              <a:cs typeface="Times New Roman" pitchFamily="18" charset="0"/>
            </a:endParaRPr>
          </a:p>
          <a:p>
            <a:pPr defTabSz="762000" eaLnBrk="0" hangingPunct="0"/>
            <a:endParaRPr lang="en-US" sz="2800" dirty="0">
              <a:latin typeface="Times New Roman" pitchFamily="18" charset="0"/>
              <a:cs typeface="Times New Roman" pitchFamily="18" charset="0"/>
            </a:endParaRPr>
          </a:p>
          <a:p>
            <a:pPr defTabSz="762000" eaLnBrk="0" hangingPunct="0"/>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465285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p:txBody>
          <a:bodyPr/>
          <a:lstStyle/>
          <a:p>
            <a:pPr>
              <a:defRPr/>
            </a:pPr>
            <a:fld id="{3E30357A-E591-42E3-9711-7B2D0E1888B1}" type="slidenum">
              <a:rPr lang="en-US"/>
              <a:pPr>
                <a:defRPr/>
              </a:pPr>
              <a:t>5</a:t>
            </a:fld>
            <a:endParaRPr lang="en-US" dirty="0"/>
          </a:p>
        </p:txBody>
      </p:sp>
      <p:sp>
        <p:nvSpPr>
          <p:cNvPr id="23554" name="Rectangle 2"/>
          <p:cNvSpPr>
            <a:spLocks noGrp="1" noChangeArrowheads="1"/>
          </p:cNvSpPr>
          <p:nvPr>
            <p:ph type="title" idx="4294967295"/>
          </p:nvPr>
        </p:nvSpPr>
        <p:spPr bwMode="auto">
          <a:xfrm>
            <a:off x="412750" y="328613"/>
            <a:ext cx="8350250" cy="582211"/>
          </a:xfrm>
          <a:prstGeom prst="rect">
            <a:avLst/>
          </a:prstGeom>
          <a:noFill/>
          <a:ln w="12700">
            <a:noFill/>
            <a:prstDash/>
            <a:miter lim="800000"/>
            <a:headEnd/>
            <a:tailEnd/>
          </a:ln>
          <a:effectLst/>
        </p:spPr>
        <p:txBody>
          <a:bodyPr rot="0" spcFirstLastPara="0" vertOverflow="overflow" horzOverflow="overflow" vert="horz" wrap="squar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HMA Program Requirements</a:t>
            </a:r>
          </a:p>
        </p:txBody>
      </p:sp>
      <p:sp>
        <p:nvSpPr>
          <p:cNvPr id="23555" name="Rectangle 3"/>
          <p:cNvSpPr>
            <a:spLocks noChangeArrowheads="1"/>
          </p:cNvSpPr>
          <p:nvPr/>
        </p:nvSpPr>
        <p:spPr bwMode="auto">
          <a:xfrm>
            <a:off x="457200" y="1143000"/>
            <a:ext cx="8458200" cy="5432769"/>
          </a:xfrm>
          <a:prstGeom prst="rect">
            <a:avLst/>
          </a:prstGeom>
          <a:noFill/>
          <a:ln w="12700">
            <a:noFill/>
            <a:miter lim="800000"/>
            <a:headEnd/>
            <a:tailEnd/>
          </a:ln>
        </p:spPr>
        <p:txBody>
          <a:bodyPr wrap="square" lIns="90488" tIns="44450" rIns="90488" bIns="44450">
            <a:spAutoFit/>
          </a:bodyPr>
          <a:lstStyle/>
          <a:p>
            <a:pPr marL="457200" indent="-457200" defTabSz="762000" eaLnBrk="0" hangingPunct="0">
              <a:spcBef>
                <a:spcPct val="60000"/>
              </a:spcBef>
              <a:buClr>
                <a:schemeClr val="tx1"/>
              </a:buClr>
              <a:buFont typeface="Arial" panose="020B0604020202020204" pitchFamily="34" charset="0"/>
              <a:buChar char="•"/>
            </a:pPr>
            <a:r>
              <a:rPr lang="en-US" sz="2800" dirty="0">
                <a:latin typeface="Times New Roman" pitchFamily="18" charset="0"/>
              </a:rPr>
              <a:t>Potential </a:t>
            </a:r>
            <a:r>
              <a:rPr lang="en-US" sz="2800" dirty="0" err="1">
                <a:latin typeface="Times New Roman" pitchFamily="18" charset="0"/>
              </a:rPr>
              <a:t>subapplicants</a:t>
            </a:r>
            <a:r>
              <a:rPr lang="en-US" sz="2800" dirty="0">
                <a:latin typeface="Times New Roman" pitchFamily="18" charset="0"/>
              </a:rPr>
              <a:t> must have a FEMA-Approved Hazard Mitigation Plan </a:t>
            </a:r>
            <a:r>
              <a:rPr lang="en-US" sz="2800" b="1" dirty="0">
                <a:latin typeface="Times New Roman" pitchFamily="18" charset="0"/>
              </a:rPr>
              <a:t>by the application deadline AND at the time of project award</a:t>
            </a:r>
          </a:p>
          <a:p>
            <a:pPr marL="914400" lvl="1" indent="-457200" defTabSz="762000" eaLnBrk="0" hangingPunct="0">
              <a:spcBef>
                <a:spcPct val="60000"/>
              </a:spcBef>
              <a:buClr>
                <a:schemeClr val="tx1"/>
              </a:buClr>
              <a:buFont typeface="Arial" panose="020B0604020202020204" pitchFamily="34" charset="0"/>
              <a:buChar char="•"/>
            </a:pPr>
            <a:r>
              <a:rPr lang="en-US" sz="2800" b="1" u="sng" dirty="0">
                <a:latin typeface="Times New Roman" pitchFamily="18" charset="0"/>
              </a:rPr>
              <a:t>Federal Code</a:t>
            </a:r>
            <a:r>
              <a:rPr lang="en-US" sz="2800" b="1" dirty="0">
                <a:latin typeface="Times New Roman" pitchFamily="18" charset="0"/>
              </a:rPr>
              <a:t> - 44 CFR 201.6 (a)(1) </a:t>
            </a:r>
          </a:p>
          <a:p>
            <a:pPr marL="457200" indent="-457200" defTabSz="762000" eaLnBrk="0" hangingPunct="0">
              <a:spcBef>
                <a:spcPct val="60000"/>
              </a:spcBef>
              <a:buClr>
                <a:schemeClr val="tx1"/>
              </a:buClr>
              <a:buFont typeface="Arial" panose="020B0604020202020204" pitchFamily="34" charset="0"/>
              <a:buChar char="•"/>
            </a:pPr>
            <a:r>
              <a:rPr lang="en-US" sz="2800" dirty="0" err="1">
                <a:latin typeface="Times New Roman" pitchFamily="18" charset="0"/>
              </a:rPr>
              <a:t>Subapplicants</a:t>
            </a:r>
            <a:r>
              <a:rPr lang="en-US" sz="2800" dirty="0">
                <a:latin typeface="Times New Roman" pitchFamily="18" charset="0"/>
              </a:rPr>
              <a:t> applying for mitigation projects must provide a </a:t>
            </a:r>
            <a:r>
              <a:rPr lang="en-US" sz="2800" b="1" dirty="0">
                <a:latin typeface="Times New Roman" pitchFamily="18" charset="0"/>
              </a:rPr>
              <a:t>Benefit Cost Analysis </a:t>
            </a:r>
          </a:p>
          <a:p>
            <a:pPr marL="457200" indent="-457200" defTabSz="762000" eaLnBrk="0" hangingPunct="0">
              <a:spcBef>
                <a:spcPct val="60000"/>
              </a:spcBef>
              <a:buClr>
                <a:schemeClr val="tx1"/>
              </a:buClr>
              <a:buFont typeface="Arial" panose="020B0604020202020204" pitchFamily="34" charset="0"/>
              <a:buChar char="•"/>
            </a:pPr>
            <a:r>
              <a:rPr lang="en-US" sz="2800" dirty="0" err="1">
                <a:latin typeface="Times New Roman" pitchFamily="18" charset="0"/>
              </a:rPr>
              <a:t>Subapplicants</a:t>
            </a:r>
            <a:r>
              <a:rPr lang="en-US" sz="2800" dirty="0">
                <a:latin typeface="Times New Roman" pitchFamily="18" charset="0"/>
              </a:rPr>
              <a:t> must provide information &amp; documentation needed to comply with the National Environmental Policy Act (NEPA)</a:t>
            </a:r>
          </a:p>
          <a:p>
            <a:pPr marL="457200" indent="-457200" defTabSz="762000" eaLnBrk="0" hangingPunct="0">
              <a:spcBef>
                <a:spcPct val="60000"/>
              </a:spcBef>
              <a:buClr>
                <a:schemeClr val="tx1"/>
              </a:buClr>
              <a:buFont typeface="Arial" panose="020B0604020202020204" pitchFamily="34" charset="0"/>
              <a:buChar char="•"/>
            </a:pPr>
            <a:r>
              <a:rPr lang="en-US" sz="2800" dirty="0">
                <a:latin typeface="Times New Roman" pitchFamily="18" charset="0"/>
              </a:rPr>
              <a:t>Specific grant requirements / scoring in NOFO</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p:txBody>
          <a:bodyPr/>
          <a:lstStyle/>
          <a:p>
            <a:pPr>
              <a:defRPr/>
            </a:pPr>
            <a:fld id="{1A447C97-2263-4A99-BECD-91A582F19BE3}" type="slidenum">
              <a:rPr lang="en-US"/>
              <a:pPr>
                <a:defRPr/>
              </a:pPr>
              <a:t>6</a:t>
            </a:fld>
            <a:endParaRPr lang="en-US" dirty="0"/>
          </a:p>
        </p:txBody>
      </p:sp>
      <p:sp>
        <p:nvSpPr>
          <p:cNvPr id="21506" name="Rectangle 2"/>
          <p:cNvSpPr>
            <a:spLocks noGrp="1" noChangeArrowheads="1"/>
          </p:cNvSpPr>
          <p:nvPr>
            <p:ph type="title" idx="4294967295"/>
          </p:nvPr>
        </p:nvSpPr>
        <p:spPr bwMode="auto">
          <a:xfrm>
            <a:off x="412750" y="328613"/>
            <a:ext cx="8274050" cy="582612"/>
          </a:xfrm>
          <a:prstGeom prst="rect">
            <a:avLst/>
          </a:prstGeom>
          <a:noFill/>
          <a:ln w="12700">
            <a:noFill/>
            <a:prstDash/>
            <a:miter lim="800000"/>
            <a:headEnd/>
            <a:tailEnd/>
          </a:ln>
          <a:effectLst/>
        </p:spPr>
        <p:txBody>
          <a:bodyPr rot="0" spcFirstLastPara="0" vertOverflow="overflow" horzOverflow="overflow" vert="horz" wrap="squar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n-ea"/>
                <a:cs typeface="+mn-cs"/>
              </a:rPr>
              <a:t>Applicable HMA Regulations</a:t>
            </a:r>
          </a:p>
        </p:txBody>
      </p:sp>
      <p:sp>
        <p:nvSpPr>
          <p:cNvPr id="21507" name="Rectangle 3"/>
          <p:cNvSpPr>
            <a:spLocks noChangeArrowheads="1"/>
          </p:cNvSpPr>
          <p:nvPr/>
        </p:nvSpPr>
        <p:spPr bwMode="auto">
          <a:xfrm>
            <a:off x="152400" y="1066801"/>
            <a:ext cx="8686800" cy="5506636"/>
          </a:xfrm>
          <a:prstGeom prst="rect">
            <a:avLst/>
          </a:prstGeom>
          <a:noFill/>
          <a:ln w="12700">
            <a:noFill/>
            <a:miter lim="800000"/>
            <a:headEnd/>
            <a:tailEnd/>
          </a:ln>
        </p:spPr>
        <p:txBody>
          <a:bodyPr wrap="square" lIns="90488" tIns="44450" rIns="90488" bIns="44450">
            <a:spAutoFit/>
          </a:bodyPr>
          <a:lstStyle/>
          <a:p>
            <a:pPr marL="342900" indent="-342900" defTabSz="762000" eaLnBrk="0" hangingPunct="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44 Code of Federal Regulations (44 CFR) 	</a:t>
            </a:r>
          </a:p>
          <a:p>
            <a:pPr defTabSz="762000" eaLnBrk="0" hangingPunct="0"/>
            <a:r>
              <a:rPr lang="en-US" sz="2200" dirty="0">
                <a:latin typeface="Times New Roman" panose="02020603050405020304" pitchFamily="18" charset="0"/>
                <a:cs typeface="Times New Roman" panose="02020603050405020304" pitchFamily="18" charset="0"/>
              </a:rPr>
              <a:t>	Section 206.400 - 206.440</a:t>
            </a:r>
          </a:p>
          <a:p>
            <a:pPr defTabSz="762000" eaLnBrk="0" hangingPunct="0"/>
            <a:endParaRPr lang="en-US" sz="2200" dirty="0">
              <a:latin typeface="Times New Roman" panose="02020603050405020304" pitchFamily="18" charset="0"/>
              <a:cs typeface="Times New Roman" panose="02020603050405020304" pitchFamily="18" charset="0"/>
            </a:endParaRPr>
          </a:p>
          <a:p>
            <a:pPr marL="342900" indent="-342900" defTabSz="762000" eaLnBrk="0" hangingPunct="0">
              <a:buFont typeface="Arial" panose="020B0604020202020204" pitchFamily="34" charset="0"/>
              <a:buChar char="•"/>
            </a:pPr>
            <a:r>
              <a:rPr lang="en-US" sz="2200" i="1" u="sng" dirty="0">
                <a:latin typeface="Times New Roman" panose="02020603050405020304" pitchFamily="18" charset="0"/>
                <a:cs typeface="Times New Roman" panose="02020603050405020304" pitchFamily="18" charset="0"/>
              </a:rPr>
              <a:t>Robert T. Stafford Disaster Relief and Emergency Assistance Act</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Public Law 93-288, As Amended, Section 203</a:t>
            </a:r>
          </a:p>
          <a:p>
            <a:pPr marL="342900" indent="-342900" defTabSz="762000" eaLnBrk="0" hangingPunct="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defTabSz="762000" eaLnBrk="0" hangingPunct="0">
              <a:buFont typeface="Arial" panose="020B0604020202020204" pitchFamily="34" charset="0"/>
              <a:buChar char="•"/>
            </a:pPr>
            <a:r>
              <a:rPr lang="en-US" sz="2200" i="1" u="sng" dirty="0">
                <a:latin typeface="Times New Roman" panose="02020603050405020304" pitchFamily="18" charset="0"/>
                <a:ea typeface="Microsoft Sans Serif" panose="020B0604020202020204" pitchFamily="34" charset="0"/>
                <a:cs typeface="Times New Roman" panose="02020603050405020304" pitchFamily="18" charset="0"/>
              </a:rPr>
              <a:t>National Flood Insurance Act of 1968</a:t>
            </a:r>
            <a:r>
              <a:rPr lang="en-US" sz="2200" dirty="0">
                <a:latin typeface="Times New Roman" panose="02020603050405020304" pitchFamily="18" charset="0"/>
                <a:ea typeface="Microsoft Sans Serif" panose="020B0604020202020204" pitchFamily="34" charset="0"/>
                <a:cs typeface="Times New Roman" panose="02020603050405020304" pitchFamily="18" charset="0"/>
              </a:rPr>
              <a:t>, As Amended, Section 1366</a:t>
            </a:r>
          </a:p>
          <a:p>
            <a:pPr defTabSz="762000" eaLnBrk="0" hangingPunct="0"/>
            <a:endParaRPr lang="en-US" sz="2200" dirty="0">
              <a:latin typeface="Times New Roman" panose="02020603050405020304" pitchFamily="18" charset="0"/>
              <a:cs typeface="Times New Roman" panose="02020603050405020304" pitchFamily="18" charset="0"/>
            </a:endParaRPr>
          </a:p>
          <a:p>
            <a:pPr marL="342900" indent="-342900" defTabSz="762000" eaLnBrk="0" hangingPunct="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2 CFR 200 Uniform Administrative Requirements</a:t>
            </a:r>
          </a:p>
          <a:p>
            <a:pPr defTabSz="762000" eaLnBrk="0" hangingPunct="0"/>
            <a:endParaRPr lang="en-US" sz="2200" dirty="0">
              <a:latin typeface="Times New Roman" panose="02020603050405020304" pitchFamily="18" charset="0"/>
              <a:cs typeface="Times New Roman" panose="02020603050405020304" pitchFamily="18" charset="0"/>
            </a:endParaRPr>
          </a:p>
          <a:p>
            <a:pPr marL="342900" indent="-342900" defTabSz="762000" eaLnBrk="0" hangingPunct="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Iowa Code Chapter 29C.6</a:t>
            </a:r>
          </a:p>
          <a:p>
            <a:pPr defTabSz="762000" eaLnBrk="0" hangingPunct="0"/>
            <a:endParaRPr lang="en-US" sz="2200" dirty="0">
              <a:latin typeface="Times New Roman" panose="02020603050405020304" pitchFamily="18" charset="0"/>
              <a:cs typeface="Times New Roman" panose="02020603050405020304" pitchFamily="18" charset="0"/>
            </a:endParaRPr>
          </a:p>
          <a:p>
            <a:pPr marL="342900" indent="-342900" defTabSz="762000" eaLnBrk="0" hangingPunct="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Iowa Administrative Code, Emergency Management (605), Chapter 7 Local Emergency Management</a:t>
            </a:r>
          </a:p>
          <a:p>
            <a:pPr defTabSz="762000" eaLnBrk="0" hangingPunct="0">
              <a:buFontTx/>
              <a:buChar char="•"/>
            </a:pPr>
            <a:endParaRPr lang="en-US" sz="2200" dirty="0">
              <a:latin typeface="Times New Roman" pitchFamily="18" charset="0"/>
            </a:endParaRPr>
          </a:p>
          <a:p>
            <a:pPr defTabSz="762000" eaLnBrk="0" hangingPunct="0"/>
            <a:endParaRPr lang="en-US" sz="2200" dirty="0">
              <a:latin typeface="Times New Roman" pitchFamily="18" charset="0"/>
            </a:endParaRPr>
          </a:p>
        </p:txBody>
      </p:sp>
    </p:spTree>
    <p:extLst>
      <p:ext uri="{BB962C8B-B14F-4D97-AF65-F5344CB8AC3E}">
        <p14:creationId xmlns:p14="http://schemas.microsoft.com/office/powerpoint/2010/main" val="22876347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3F63A4-4662-4996-94C3-50704175AE40}" type="slidenum">
              <a:rPr lang="en-US" smtClean="0"/>
              <a:pPr>
                <a:defRPr/>
              </a:pPr>
              <a:t>7</a:t>
            </a:fld>
            <a:endParaRPr lang="en-US" dirty="0"/>
          </a:p>
        </p:txBody>
      </p:sp>
      <p:pic>
        <p:nvPicPr>
          <p:cNvPr id="70658" name="Picture 2" descr="https://lh6.googleusercontent.com/3AD92VUW_hFlX_7gDQViszR7d0v54Uw2DTl2lRlx9-SAtp3rOD2-ri_uRJ_zuYwZXTeDoUICWa3H8y4KWZ496EfaZy_7YCtoJXp-ULuz3GyIYkno6SfkZkydhBA_z89PgCJMqIY"/>
          <p:cNvPicPr>
            <a:picLocks noChangeAspect="1" noChangeArrowheads="1"/>
          </p:cNvPicPr>
          <p:nvPr/>
        </p:nvPicPr>
        <p:blipFill rotWithShape="1">
          <a:blip r:embed="rId3">
            <a:extLst>
              <a:ext uri="{28A0092B-C50C-407E-A947-70E740481C1C}">
                <a14:useLocalDpi xmlns:a14="http://schemas.microsoft.com/office/drawing/2010/main" val="0"/>
              </a:ext>
            </a:extLst>
          </a:blip>
          <a:srcRect l="4349" t="16715" r="3152" b="26253"/>
          <a:stretch/>
        </p:blipFill>
        <p:spPr bwMode="auto">
          <a:xfrm>
            <a:off x="533400" y="1058963"/>
            <a:ext cx="7848446" cy="38711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5801" y="5082437"/>
            <a:ext cx="6324600" cy="1138773"/>
          </a:xfrm>
          <a:prstGeom prst="rect">
            <a:avLst/>
          </a:prstGeom>
          <a:solidFill>
            <a:schemeClr val="bg1"/>
          </a:solidFill>
          <a:ln w="19050">
            <a:noFill/>
          </a:ln>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BCA must be well supported with documentation and follow FEMA approved methodology</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endParaRPr lang="en-US" dirty="0">
              <a:solidFill>
                <a:srgbClr val="FF0000"/>
              </a:solidFill>
            </a:endParaRPr>
          </a:p>
        </p:txBody>
      </p:sp>
      <p:sp>
        <p:nvSpPr>
          <p:cNvPr id="6" name="Rectangle 2"/>
          <p:cNvSpPr>
            <a:spLocks noGrp="1" noChangeArrowheads="1"/>
          </p:cNvSpPr>
          <p:nvPr>
            <p:ph type="title" idx="4294967295"/>
          </p:nvPr>
        </p:nvSpPr>
        <p:spPr bwMode="auto">
          <a:xfrm>
            <a:off x="457200" y="228600"/>
            <a:ext cx="8350250" cy="520655"/>
          </a:xfrm>
          <a:prstGeom prst="rect">
            <a:avLst/>
          </a:prstGeom>
          <a:noFill/>
          <a:ln w="12700">
            <a:noFill/>
            <a:prstDash/>
            <a:miter lim="800000"/>
            <a:headEnd/>
            <a:tailEnd/>
          </a:ln>
          <a:effectLst/>
        </p:spPr>
        <p:txBody>
          <a:bodyPr rot="0" spcFirstLastPara="0" vertOverflow="overflow" horzOverflow="overflow" vert="horz" wrap="squar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ea typeface="+mn-ea"/>
                <a:cs typeface="+mn-cs"/>
              </a:rPr>
              <a:t>FEMA BCA – Cost Effectiveness</a:t>
            </a:r>
          </a:p>
        </p:txBody>
      </p:sp>
    </p:spTree>
    <p:extLst>
      <p:ext uri="{BB962C8B-B14F-4D97-AF65-F5344CB8AC3E}">
        <p14:creationId xmlns:p14="http://schemas.microsoft.com/office/powerpoint/2010/main" val="154832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p:txBody>
          <a:bodyPr/>
          <a:lstStyle/>
          <a:p>
            <a:pPr>
              <a:defRPr/>
            </a:pPr>
            <a:fld id="{3E30357A-E591-42E3-9711-7B2D0E1888B1}" type="slidenum">
              <a:rPr lang="en-US"/>
              <a:pPr>
                <a:defRPr/>
              </a:pPr>
              <a:t>8</a:t>
            </a:fld>
            <a:endParaRPr lang="en-US" dirty="0"/>
          </a:p>
        </p:txBody>
      </p:sp>
      <p:sp>
        <p:nvSpPr>
          <p:cNvPr id="23554" name="Rectangle 2"/>
          <p:cNvSpPr>
            <a:spLocks noGrp="1" noChangeArrowheads="1"/>
          </p:cNvSpPr>
          <p:nvPr>
            <p:ph type="title" idx="4294967295"/>
          </p:nvPr>
        </p:nvSpPr>
        <p:spPr bwMode="auto">
          <a:xfrm>
            <a:off x="457200" y="228600"/>
            <a:ext cx="8350250" cy="951543"/>
          </a:xfrm>
          <a:prstGeom prst="rect">
            <a:avLst/>
          </a:prstGeom>
          <a:noFill/>
          <a:ln w="12700">
            <a:noFill/>
            <a:prstDash/>
            <a:miter lim="800000"/>
            <a:headEnd/>
            <a:tailEnd/>
          </a:ln>
          <a:effectLst/>
        </p:spPr>
        <p:txBody>
          <a:bodyPr rot="0" spcFirstLastPara="0" vertOverflow="overflow" horzOverflow="overflow" vert="horz" wrap="square" lIns="90488" tIns="44450" rIns="90488" bIns="44450" numCol="1" spcCol="0" rtlCol="0" fromWordArt="0" anchor="t" anchorCtr="0" forceAA="0" compatLnSpc="1">
            <a:prstTxWarp prst="textNoShape">
              <a:avLst/>
            </a:prstTxWarp>
            <a:spAutoFit/>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ea typeface="+mn-ea"/>
                <a:cs typeface="+mn-cs"/>
              </a:rPr>
              <a:t>FEMA’s Environmental &amp; Historic Preservation (EHP) Review</a:t>
            </a:r>
          </a:p>
        </p:txBody>
      </p:sp>
      <p:sp>
        <p:nvSpPr>
          <p:cNvPr id="23555" name="Rectangle 3"/>
          <p:cNvSpPr>
            <a:spLocks noChangeArrowheads="1"/>
          </p:cNvSpPr>
          <p:nvPr/>
        </p:nvSpPr>
        <p:spPr bwMode="auto">
          <a:xfrm>
            <a:off x="457200" y="1143000"/>
            <a:ext cx="8458200" cy="4743350"/>
          </a:xfrm>
          <a:prstGeom prst="rect">
            <a:avLst/>
          </a:prstGeom>
          <a:noFill/>
          <a:ln w="12700">
            <a:noFill/>
            <a:miter lim="800000"/>
            <a:headEnd/>
            <a:tailEnd/>
          </a:ln>
        </p:spPr>
        <p:txBody>
          <a:bodyPr wrap="square" lIns="90488" tIns="44450" rIns="90488" bIns="44450">
            <a:spAutoFit/>
          </a:bodyPr>
          <a:lstStyle/>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National Historic Preservation Act</a:t>
            </a:r>
          </a:p>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Endangered Species Act and Wildlife Coordination Act</a:t>
            </a:r>
          </a:p>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Clean Water Act, Rivers and Harbors Act</a:t>
            </a:r>
          </a:p>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Executive Order 11988 (Protection of Floodplains) &amp; EO 11990 (Protection of Wetlands)</a:t>
            </a:r>
          </a:p>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Farmland Protection Policy Act</a:t>
            </a:r>
          </a:p>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Resource Conservation Recovery Act &amp; Comprehensive Environmental Response, Compensation, and Liability Act</a:t>
            </a:r>
          </a:p>
          <a:p>
            <a:pPr marL="914400" lvl="1"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Containments, hazardous materials, studies, investigations or enforcement action in the project area</a:t>
            </a:r>
          </a:p>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EO 12898 Environmental Justice for Low Income and Minority Populations</a:t>
            </a:r>
          </a:p>
          <a:p>
            <a:pPr marL="457200" indent="-457200" defTabSz="762000" eaLnBrk="0" hangingPunct="0">
              <a:spcBef>
                <a:spcPct val="60000"/>
              </a:spcBef>
              <a:buClr>
                <a:schemeClr val="tx1"/>
              </a:buClr>
              <a:buFont typeface="Arial" panose="020B0604020202020204" pitchFamily="34" charset="0"/>
              <a:buChar char="•"/>
            </a:pPr>
            <a:r>
              <a:rPr lang="en-US" sz="1800" dirty="0">
                <a:latin typeface="Times New Roman" pitchFamily="18" charset="0"/>
              </a:rPr>
              <a:t>Other Environmental/Historic Preservation laws, including State laws </a:t>
            </a:r>
          </a:p>
        </p:txBody>
      </p:sp>
    </p:spTree>
    <p:extLst>
      <p:ext uri="{BB962C8B-B14F-4D97-AF65-F5344CB8AC3E}">
        <p14:creationId xmlns:p14="http://schemas.microsoft.com/office/powerpoint/2010/main" val="20405224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FEMA HMA Programs</a:t>
            </a:r>
          </a:p>
        </p:txBody>
      </p:sp>
      <p:sp>
        <p:nvSpPr>
          <p:cNvPr id="3" name="Content Placeholder 2"/>
          <p:cNvSpPr>
            <a:spLocks noGrp="1"/>
          </p:cNvSpPr>
          <p:nvPr>
            <p:ph idx="1"/>
          </p:nvPr>
        </p:nvSpPr>
        <p:spPr/>
        <p:txBody>
          <a:bodyPr/>
          <a:lstStyle/>
          <a:p>
            <a:pPr defTabSz="762000"/>
            <a:r>
              <a:rPr lang="en-US" sz="2800" b="1" dirty="0">
                <a:latin typeface="Times New Roman" pitchFamily="18" charset="0"/>
              </a:rPr>
              <a:t>Eligible Applicants</a:t>
            </a:r>
          </a:p>
          <a:p>
            <a:pPr marL="857250" lvl="1" indent="-457200" defTabSz="762000">
              <a:buFont typeface="Arial" panose="020B0604020202020204" pitchFamily="34" charset="0"/>
              <a:buChar char="•"/>
            </a:pPr>
            <a:r>
              <a:rPr lang="en-US" sz="2400" dirty="0">
                <a:latin typeface="Times New Roman" pitchFamily="18" charset="0"/>
              </a:rPr>
              <a:t>State, Tribal, Territorial, and Local Government</a:t>
            </a:r>
          </a:p>
          <a:p>
            <a:pPr marL="857250" lvl="1" indent="-457200" defTabSz="762000">
              <a:buFont typeface="Arial" panose="020B0604020202020204" pitchFamily="34" charset="0"/>
              <a:buChar char="•"/>
            </a:pPr>
            <a:r>
              <a:rPr lang="en-US" sz="2400" dirty="0">
                <a:latin typeface="Times New Roman" pitchFamily="18" charset="0"/>
              </a:rPr>
              <a:t>Certain Private Non-profit Organizations</a:t>
            </a:r>
          </a:p>
          <a:p>
            <a:pPr defTabSz="762000"/>
            <a:endParaRPr lang="en-US" sz="2400" b="1" dirty="0">
              <a:latin typeface="Times New Roman" pitchFamily="18" charset="0"/>
            </a:endParaRPr>
          </a:p>
          <a:p>
            <a:pPr defTabSz="762000"/>
            <a:r>
              <a:rPr lang="en-US" sz="2800" b="1" dirty="0">
                <a:latin typeface="Times New Roman" pitchFamily="18" charset="0"/>
              </a:rPr>
              <a:t>Hazard Mitigation Grant Program (HMGP)</a:t>
            </a:r>
          </a:p>
          <a:p>
            <a:pPr marL="857250" lvl="1" indent="-457200" defTabSz="762000">
              <a:buFont typeface="Arial" panose="020B0604020202020204" pitchFamily="34" charset="0"/>
              <a:buChar char="•"/>
            </a:pPr>
            <a:r>
              <a:rPr lang="en-US" sz="2400" dirty="0">
                <a:latin typeface="Times New Roman" pitchFamily="18" charset="0"/>
              </a:rPr>
              <a:t>Provides grants to local, state and Tribal governments for long-term hazard mitigation projects.  The purpose of the program is to reduce the loss of life and property in future disaster.</a:t>
            </a:r>
          </a:p>
          <a:p>
            <a:pPr marL="857250" lvl="1" indent="-457200" defTabSz="762000">
              <a:buFont typeface="Arial" panose="020B0604020202020204" pitchFamily="34" charset="0"/>
              <a:buChar char="•"/>
            </a:pPr>
            <a:r>
              <a:rPr lang="en-US" sz="2400" dirty="0">
                <a:latin typeface="Times New Roman" pitchFamily="18" charset="0"/>
              </a:rPr>
              <a:t>For each disaster FEMA allots 20% of disaster fund for HMGP </a:t>
            </a:r>
          </a:p>
          <a:p>
            <a:endParaRPr lang="en-US" dirty="0"/>
          </a:p>
        </p:txBody>
      </p:sp>
      <p:sp>
        <p:nvSpPr>
          <p:cNvPr id="4" name="Slide Number Placeholder 3"/>
          <p:cNvSpPr>
            <a:spLocks noGrp="1"/>
          </p:cNvSpPr>
          <p:nvPr>
            <p:ph type="sldNum" sz="quarter" idx="12"/>
          </p:nvPr>
        </p:nvSpPr>
        <p:spPr/>
        <p:txBody>
          <a:bodyPr/>
          <a:lstStyle/>
          <a:p>
            <a:pPr>
              <a:defRPr/>
            </a:pPr>
            <a:fld id="{97B2C663-3145-450A-A17A-7917CC0B5266}" type="slidenum">
              <a:rPr lang="en-US" smtClean="0"/>
              <a:pPr>
                <a:defRPr/>
              </a:pPr>
              <a:t>9</a:t>
            </a:fld>
            <a:endParaRPr lang="en-US" dirty="0"/>
          </a:p>
        </p:txBody>
      </p:sp>
    </p:spTree>
    <p:extLst>
      <p:ext uri="{BB962C8B-B14F-4D97-AF65-F5344CB8AC3E}">
        <p14:creationId xmlns:p14="http://schemas.microsoft.com/office/powerpoint/2010/main" val="1105001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19050">
          <a:solidFill>
            <a:srgbClr val="FF0000"/>
          </a:solidFill>
        </a:ln>
      </a:spPr>
      <a:bodyPr wrap="square" rtlCol="0">
        <a:spAutoFit/>
      </a:bodyPr>
      <a:lstStyle>
        <a:defPPr>
          <a:defRPr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14307</TotalTime>
  <Pages>1</Pages>
  <Words>3287</Words>
  <Application>Microsoft Office PowerPoint</Application>
  <PresentationFormat>On-screen Show (4:3)</PresentationFormat>
  <Paragraphs>387</Paragraphs>
  <Slides>22</Slides>
  <Notes>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CG Times (WN)</vt:lpstr>
      <vt:lpstr>CTBTFK+FranklinGothic-Book</vt:lpstr>
      <vt:lpstr>IBXQTH+FranklinGothic-Book</vt:lpstr>
      <vt:lpstr>Microsoft Sans Serif</vt:lpstr>
      <vt:lpstr>Times New Roman</vt:lpstr>
      <vt:lpstr>Wingdings</vt:lpstr>
      <vt:lpstr>Office Theme</vt:lpstr>
      <vt:lpstr>Clip</vt:lpstr>
      <vt:lpstr>Hazard Mitigation Assistance Programs</vt:lpstr>
      <vt:lpstr>Agenda</vt:lpstr>
      <vt:lpstr>Applicant and Subapplicant Eligibility</vt:lpstr>
      <vt:lpstr>Iowa Priorities for the HMA Commonly Funded Project Types</vt:lpstr>
      <vt:lpstr>HMA Program Requirements</vt:lpstr>
      <vt:lpstr>Applicable HMA Regulations</vt:lpstr>
      <vt:lpstr>FEMA BCA – Cost Effectiveness</vt:lpstr>
      <vt:lpstr>FEMA’s Environmental &amp; Historic Preservation (EHP) Review</vt:lpstr>
      <vt:lpstr>FEMA HMA Programs</vt:lpstr>
      <vt:lpstr>FEMA HMA Programs</vt:lpstr>
      <vt:lpstr>Hazard Mitigation Grant Program (HMGP) Funding Overview</vt:lpstr>
      <vt:lpstr>BRIC Funding Overview</vt:lpstr>
      <vt:lpstr>BRIC Program Priorities</vt:lpstr>
      <vt:lpstr>BRIC National Competition</vt:lpstr>
      <vt:lpstr>BRIC Direct Technical Assistance</vt:lpstr>
      <vt:lpstr>FMA Funding Overview</vt:lpstr>
      <vt:lpstr>FMA Funding Overview</vt:lpstr>
      <vt:lpstr>Cost Share Requirements</vt:lpstr>
      <vt:lpstr>Next Steps</vt:lpstr>
      <vt:lpstr>Key Dates</vt:lpstr>
      <vt:lpstr>Additional FEMA Program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Map</dc:title>
  <dc:subject>Shows each county</dc:subject>
  <dc:creator>Emergency Management Division</dc:creator>
  <cp:lastModifiedBy>Molly Halverson</cp:lastModifiedBy>
  <cp:revision>720</cp:revision>
  <cp:lastPrinted>2002-06-13T15:55:06Z</cp:lastPrinted>
  <dcterms:created xsi:type="dcterms:W3CDTF">1995-06-13T08:19:06Z</dcterms:created>
  <dcterms:modified xsi:type="dcterms:W3CDTF">2024-05-18T18:51:54Z</dcterms:modified>
</cp:coreProperties>
</file>